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3" r:id="rId3"/>
    <p:sldId id="284" r:id="rId4"/>
    <p:sldId id="285" r:id="rId5"/>
    <p:sldId id="281" r:id="rId6"/>
    <p:sldId id="280" r:id="rId7"/>
    <p:sldId id="263" r:id="rId8"/>
    <p:sldId id="264" r:id="rId9"/>
    <p:sldId id="265" r:id="rId10"/>
    <p:sldId id="267" r:id="rId11"/>
    <p:sldId id="268" r:id="rId12"/>
    <p:sldId id="270" r:id="rId13"/>
    <p:sldId id="271" r:id="rId14"/>
    <p:sldId id="272" r:id="rId15"/>
    <p:sldId id="273" r:id="rId16"/>
    <p:sldId id="274" r:id="rId17"/>
    <p:sldId id="275" r:id="rId18"/>
    <p:sldId id="276" r:id="rId19"/>
    <p:sldId id="292" r:id="rId20"/>
    <p:sldId id="291" r:id="rId21"/>
    <p:sldId id="290" r:id="rId22"/>
    <p:sldId id="286" r:id="rId23"/>
    <p:sldId id="287"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AC2FBB-2322-4B01-9F89-E9C730BD583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30BB494-AB80-4E12-A16A-465268A9E0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97547AC-A690-4C33-8DAF-8FE8F9FCCD69}"/>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5" name="Нижний колонтитул 4">
            <a:extLst>
              <a:ext uri="{FF2B5EF4-FFF2-40B4-BE49-F238E27FC236}">
                <a16:creationId xmlns:a16="http://schemas.microsoft.com/office/drawing/2014/main" id="{3639A955-1004-448B-884C-B30B0BA17B8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AFCB68E-E35E-47F3-A094-3CD568C14DF0}"/>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2513035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66CA3B-3678-4348-A5EF-BA44D2C736C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E67498A4-6F02-4911-886F-65D7E204605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5064DF-61A8-4986-8CCE-55CC32912FE1}"/>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5" name="Нижний колонтитул 4">
            <a:extLst>
              <a:ext uri="{FF2B5EF4-FFF2-40B4-BE49-F238E27FC236}">
                <a16:creationId xmlns:a16="http://schemas.microsoft.com/office/drawing/2014/main" id="{01F13AF2-899A-45CE-A2AD-6215E912190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568A362-D1B9-49F3-82C3-73D277073039}"/>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4254893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C53D8BA-6F16-42B5-B6DE-2D8AD645E3F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0A127916-487B-42BB-8FEE-B406F96E2E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7D8A0744-422A-492D-B638-894EF9312776}"/>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5" name="Нижний колонтитул 4">
            <a:extLst>
              <a:ext uri="{FF2B5EF4-FFF2-40B4-BE49-F238E27FC236}">
                <a16:creationId xmlns:a16="http://schemas.microsoft.com/office/drawing/2014/main" id="{44798D9B-1932-4B1C-B1CF-6B16AE97859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814106E-B9C8-42DA-8CC3-6BF2F1B25E38}"/>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45157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5BDC757-FDF2-4941-83AD-77265FF310C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DDC8C0B-CD89-48A3-BB03-4EF36BB09AA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14DAF4C0-60D0-456D-A9D7-E6DC2B69644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96A35904-6E05-49BA-9615-4B7EF0B5AD7D}"/>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6" name="Нижний колонтитул 5">
            <a:extLst>
              <a:ext uri="{FF2B5EF4-FFF2-40B4-BE49-F238E27FC236}">
                <a16:creationId xmlns:a16="http://schemas.microsoft.com/office/drawing/2014/main" id="{EBE7801B-96E0-403D-9C1B-ADF7366C7E3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6CD2EBB-6829-4D04-802F-190ABAAE036A}"/>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4582105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C06D88-5829-4BB5-AF0E-D5F9F2923833}"/>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0E135613-7649-4B68-83A8-D09F101AE5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85C574F0-F9CB-49A6-9697-6B31355ED00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653E651-68E3-4688-8404-808F214E06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4F1EA7E-CD55-41CB-9D86-3183F50C02B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C5CA24E7-7B01-43B1-A2C2-4504386B6DED}"/>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8" name="Нижний колонтитул 7">
            <a:extLst>
              <a:ext uri="{FF2B5EF4-FFF2-40B4-BE49-F238E27FC236}">
                <a16:creationId xmlns:a16="http://schemas.microsoft.com/office/drawing/2014/main" id="{8709D968-2F28-4E06-A108-857E736B7FD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D21D7F0-1127-4DA1-86D9-864D98442FD6}"/>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2295325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D30430-FC60-49C9-8D20-A26B04B57F7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9582EEB-633E-4391-A0DF-C4BDB1D9A725}"/>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4" name="Нижний колонтитул 3">
            <a:extLst>
              <a:ext uri="{FF2B5EF4-FFF2-40B4-BE49-F238E27FC236}">
                <a16:creationId xmlns:a16="http://schemas.microsoft.com/office/drawing/2014/main" id="{EFB020B6-ADD2-4446-AB21-F44137A0E53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C854342-CAFB-43B8-80CD-FE456B852A52}"/>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1232844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7C14C8F-E558-45F0-9336-DB1DF91A422C}"/>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3" name="Нижний колонтитул 2">
            <a:extLst>
              <a:ext uri="{FF2B5EF4-FFF2-40B4-BE49-F238E27FC236}">
                <a16:creationId xmlns:a16="http://schemas.microsoft.com/office/drawing/2014/main" id="{3F71B41C-08AE-4A8E-9092-978BB58B3A3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16A1285-11A3-48D5-BFD9-FA220BCA6DFB}"/>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4276537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F4DEBB-484A-4963-9180-04AD8930F3C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1164E1F-3170-4260-B9C1-D167B8E728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2C6F7674-3A1B-40E8-BBB8-279388BD5A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2277E9C-C197-475E-8724-1D06E70A742E}"/>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6" name="Нижний колонтитул 5">
            <a:extLst>
              <a:ext uri="{FF2B5EF4-FFF2-40B4-BE49-F238E27FC236}">
                <a16:creationId xmlns:a16="http://schemas.microsoft.com/office/drawing/2014/main" id="{0E4E2E50-AE03-4B08-992D-2B7730A7BC0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FAEF7278-0BF6-46CB-813D-1EC4308A7381}"/>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2559850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34B68D-81E2-413B-A190-456DDDC31B4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C81624F-7D1A-49A2-B1E3-83A408BB49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A9E7983-051B-4E8D-85EF-F0C753E7F4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D4323A5-F7DA-4014-98C9-E6E629F5F4B8}"/>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6" name="Нижний колонтитул 5">
            <a:extLst>
              <a:ext uri="{FF2B5EF4-FFF2-40B4-BE49-F238E27FC236}">
                <a16:creationId xmlns:a16="http://schemas.microsoft.com/office/drawing/2014/main" id="{5D2A6F0A-CE2C-485E-9348-B8F92EE8492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A4A2AFA-80F0-4BE7-9E6D-6E8FE7C9CFCF}"/>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2263332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32699D-1476-48B5-BC3B-CB52261B4EF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DBC8F1C-913D-4270-BE37-D2EE68E2679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EBBE7C1-E0E2-411B-B47E-D9A911E8EDDE}"/>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5" name="Нижний колонтитул 4">
            <a:extLst>
              <a:ext uri="{FF2B5EF4-FFF2-40B4-BE49-F238E27FC236}">
                <a16:creationId xmlns:a16="http://schemas.microsoft.com/office/drawing/2014/main" id="{76820BE0-3EDC-4016-B140-523C2BB6696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CC493CB-F6E9-4C0A-BF59-CF7EDDB70117}"/>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1092595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AA91803-C200-43CD-AFE8-DFC245542B2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E3738AE-304B-4C88-B7D2-F2302D26F8AB}"/>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F47D0C1-FB01-4525-AB34-1C3832AAEE3C}"/>
              </a:ext>
            </a:extLst>
          </p:cNvPr>
          <p:cNvSpPr>
            <a:spLocks noGrp="1"/>
          </p:cNvSpPr>
          <p:nvPr>
            <p:ph type="dt" sz="half" idx="10"/>
          </p:nvPr>
        </p:nvSpPr>
        <p:spPr/>
        <p:txBody>
          <a:bodyPr/>
          <a:lstStyle/>
          <a:p>
            <a:fld id="{AA9C3407-6711-431A-8277-6D7F122AD37D}" type="datetimeFigureOut">
              <a:rPr lang="ru-RU" smtClean="0"/>
              <a:t>05.05.2022</a:t>
            </a:fld>
            <a:endParaRPr lang="ru-RU"/>
          </a:p>
        </p:txBody>
      </p:sp>
      <p:sp>
        <p:nvSpPr>
          <p:cNvPr id="5" name="Нижний колонтитул 4">
            <a:extLst>
              <a:ext uri="{FF2B5EF4-FFF2-40B4-BE49-F238E27FC236}">
                <a16:creationId xmlns:a16="http://schemas.microsoft.com/office/drawing/2014/main" id="{6438CD16-FE2B-4E86-BDBE-022B1AC4286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A6FF25A-57A5-45DB-BB7F-574A1EC35D5C}"/>
              </a:ext>
            </a:extLst>
          </p:cNvPr>
          <p:cNvSpPr>
            <a:spLocks noGrp="1"/>
          </p:cNvSpPr>
          <p:nvPr>
            <p:ph type="sldNum" sz="quarter" idx="12"/>
          </p:nvPr>
        </p:nvSpPr>
        <p:spPr/>
        <p:txBody>
          <a:bodyPr/>
          <a:lstStyle/>
          <a:p>
            <a:fld id="{67FBE818-DD84-4C87-A324-C6035B869301}" type="slidenum">
              <a:rPr lang="ru-RU" smtClean="0"/>
              <a:t>‹#›</a:t>
            </a:fld>
            <a:endParaRPr lang="ru-RU"/>
          </a:p>
        </p:txBody>
      </p:sp>
    </p:spTree>
    <p:extLst>
      <p:ext uri="{BB962C8B-B14F-4D97-AF65-F5344CB8AC3E}">
        <p14:creationId xmlns:p14="http://schemas.microsoft.com/office/powerpoint/2010/main" val="2336500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1D8114-5D19-401A-B19B-9209BB1258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0E0D0982-8B9C-4B8B-9A5D-DDAD4F5252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BAD9ABC-2234-4D23-8164-D98B6EE11C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9C3407-6711-431A-8277-6D7F122AD37D}" type="datetimeFigureOut">
              <a:rPr lang="ru-RU" smtClean="0"/>
              <a:t>05.05.2022</a:t>
            </a:fld>
            <a:endParaRPr lang="ru-RU"/>
          </a:p>
        </p:txBody>
      </p:sp>
      <p:sp>
        <p:nvSpPr>
          <p:cNvPr id="5" name="Нижний колонтитул 4">
            <a:extLst>
              <a:ext uri="{FF2B5EF4-FFF2-40B4-BE49-F238E27FC236}">
                <a16:creationId xmlns:a16="http://schemas.microsoft.com/office/drawing/2014/main" id="{3684343C-1F12-446D-BB76-3FFF021364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7A6883B7-8EA5-4BEF-9D94-BD5EBB9B28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FBE818-DD84-4C87-A324-C6035B869301}" type="slidenum">
              <a:rPr lang="ru-RU" smtClean="0"/>
              <a:t>‹#›</a:t>
            </a:fld>
            <a:endParaRPr lang="ru-RU"/>
          </a:p>
        </p:txBody>
      </p:sp>
    </p:spTree>
    <p:extLst>
      <p:ext uri="{BB962C8B-B14F-4D97-AF65-F5344CB8AC3E}">
        <p14:creationId xmlns:p14="http://schemas.microsoft.com/office/powerpoint/2010/main" val="1238607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jfif"/></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39.jpg"/><Relationship Id="rId5" Type="http://schemas.openxmlformats.org/officeDocument/2006/relationships/image" Target="../media/image38.pn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C60C8595-655D-4A0E-AE1A-7FC473066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14" y="0"/>
            <a:ext cx="12253913" cy="6858000"/>
          </a:xfrm>
          <a:prstGeom prst="rect">
            <a:avLst/>
          </a:prstGeom>
        </p:spPr>
      </p:pic>
      <p:sp>
        <p:nvSpPr>
          <p:cNvPr id="2" name="Заголовок 1">
            <a:extLst>
              <a:ext uri="{FF2B5EF4-FFF2-40B4-BE49-F238E27FC236}">
                <a16:creationId xmlns:a16="http://schemas.microsoft.com/office/drawing/2014/main" id="{D7A1ED8C-B94E-488C-A110-597813FEDABB}"/>
              </a:ext>
            </a:extLst>
          </p:cNvPr>
          <p:cNvSpPr>
            <a:spLocks noGrp="1"/>
          </p:cNvSpPr>
          <p:nvPr>
            <p:ph type="ctrTitle"/>
          </p:nvPr>
        </p:nvSpPr>
        <p:spPr>
          <a:xfrm>
            <a:off x="1524000" y="1581151"/>
            <a:ext cx="9144000" cy="1447800"/>
          </a:xfrm>
        </p:spPr>
        <p:txBody>
          <a:bodyPr/>
          <a:lstStyle/>
          <a:p>
            <a:r>
              <a:rPr lang="ru-RU" b="1" dirty="0">
                <a:solidFill>
                  <a:srgbClr val="C00000"/>
                </a:solidFill>
              </a:rPr>
              <a:t>«Дорогу осилит идущий»</a:t>
            </a:r>
          </a:p>
        </p:txBody>
      </p:sp>
      <p:sp>
        <p:nvSpPr>
          <p:cNvPr id="3" name="Подзаголовок 2">
            <a:extLst>
              <a:ext uri="{FF2B5EF4-FFF2-40B4-BE49-F238E27FC236}">
                <a16:creationId xmlns:a16="http://schemas.microsoft.com/office/drawing/2014/main" id="{E0DF1E27-B133-410D-B9A0-2B516866B3D0}"/>
              </a:ext>
            </a:extLst>
          </p:cNvPr>
          <p:cNvSpPr>
            <a:spLocks noGrp="1"/>
          </p:cNvSpPr>
          <p:nvPr>
            <p:ph type="subTitle" idx="1"/>
          </p:nvPr>
        </p:nvSpPr>
        <p:spPr>
          <a:xfrm>
            <a:off x="0" y="5653089"/>
            <a:ext cx="12068175" cy="914400"/>
          </a:xfrm>
        </p:spPr>
        <p:txBody>
          <a:bodyPr/>
          <a:lstStyle/>
          <a:p>
            <a:r>
              <a:rPr lang="ru-RU" dirty="0"/>
              <a:t>Владимирская область, город Юрьев-Польский</a:t>
            </a:r>
          </a:p>
          <a:p>
            <a:r>
              <a:rPr lang="ru-RU" dirty="0"/>
              <a:t>2022 год</a:t>
            </a:r>
          </a:p>
        </p:txBody>
      </p:sp>
      <p:sp>
        <p:nvSpPr>
          <p:cNvPr id="6" name="Подзаголовок 2">
            <a:extLst>
              <a:ext uri="{FF2B5EF4-FFF2-40B4-BE49-F238E27FC236}">
                <a16:creationId xmlns:a16="http://schemas.microsoft.com/office/drawing/2014/main" id="{7F9462B2-D328-4596-A5ED-E1A40038DBBC}"/>
              </a:ext>
            </a:extLst>
          </p:cNvPr>
          <p:cNvSpPr txBox="1">
            <a:spLocks/>
          </p:cNvSpPr>
          <p:nvPr/>
        </p:nvSpPr>
        <p:spPr>
          <a:xfrm>
            <a:off x="1524000" y="333376"/>
            <a:ext cx="9353550" cy="9144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u-RU" dirty="0"/>
              <a:t>Номинация «Непростой переход»</a:t>
            </a:r>
          </a:p>
        </p:txBody>
      </p:sp>
    </p:spTree>
    <p:extLst>
      <p:ext uri="{BB962C8B-B14F-4D97-AF65-F5344CB8AC3E}">
        <p14:creationId xmlns:p14="http://schemas.microsoft.com/office/powerpoint/2010/main" val="276513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Заголовок 1">
            <a:extLst>
              <a:ext uri="{FF2B5EF4-FFF2-40B4-BE49-F238E27FC236}">
                <a16:creationId xmlns:a16="http://schemas.microsoft.com/office/drawing/2014/main" id="{94A4A266-E4C8-458C-B5D4-51F3B5D7E7DE}"/>
              </a:ext>
            </a:extLst>
          </p:cNvPr>
          <p:cNvSpPr>
            <a:spLocks noGrp="1"/>
          </p:cNvSpPr>
          <p:nvPr>
            <p:ph type="title"/>
          </p:nvPr>
        </p:nvSpPr>
        <p:spPr>
          <a:xfrm>
            <a:off x="876300" y="374651"/>
            <a:ext cx="10763250" cy="5807074"/>
          </a:xfrm>
        </p:spPr>
        <p:txBody>
          <a:bodyPr>
            <a:normAutofit/>
          </a:bodyPr>
          <a:lstStyle/>
          <a:p>
            <a:pPr algn="ctr"/>
            <a:r>
              <a:rPr lang="ru-RU" sz="2200" b="1" dirty="0">
                <a:solidFill>
                  <a:srgbClr val="C00000"/>
                </a:solidFill>
              </a:rPr>
              <a:t>Проблема: </a:t>
            </a:r>
            <a:br>
              <a:rPr lang="ru-RU" sz="2200" b="1" dirty="0">
                <a:solidFill>
                  <a:srgbClr val="C00000"/>
                </a:solidFill>
              </a:rPr>
            </a:br>
            <a:r>
              <a:rPr lang="ru-RU" sz="2200" b="1" dirty="0"/>
              <a:t>Деформации в ценностно-мотивационной сфере подростков приводят к утрате просветительских и этических идеалов, к ориентации лишь на потребительские ценности, к снижению ответственности, к отрицанию необходимости умственного, нравственного и духовного развития. Отсюда несформированность убеждений в отношении того, что есть хорошо, а что плохо, расширенность границ «нормального» и рамок дозволенного, противоречивое содержание ценностей, отсутствие стремления задумываться о </a:t>
            </a:r>
            <a:br>
              <a:rPr lang="ru-RU" sz="2200" b="1" dirty="0"/>
            </a:br>
            <a:r>
              <a:rPr lang="ru-RU" sz="2200" b="1" dirty="0"/>
              <a:t>предстоящих жизненных событиях.   </a:t>
            </a:r>
            <a:br>
              <a:rPr lang="ru-RU" sz="2200" b="1" dirty="0"/>
            </a:br>
            <a:r>
              <a:rPr lang="ru-RU" sz="2200" b="1" dirty="0"/>
              <a:t>Формирование личностной ценностной структуры подростков является важным фактором процесса социализации, посредством которого человек становится полноправным членом гражданского общества со всей полнотой социальных взаимоотношений.</a:t>
            </a:r>
            <a:br>
              <a:rPr lang="ru-RU" sz="2200" b="1" dirty="0"/>
            </a:br>
            <a:br>
              <a:rPr lang="ru-RU" sz="2200" b="1" dirty="0"/>
            </a:br>
            <a:r>
              <a:rPr lang="ru-RU" sz="2200" b="1" dirty="0">
                <a:solidFill>
                  <a:srgbClr val="C00000"/>
                </a:solidFill>
              </a:rPr>
              <a:t>Описание практики:</a:t>
            </a:r>
            <a:br>
              <a:rPr lang="ru-RU" sz="2200" b="1" dirty="0"/>
            </a:br>
            <a:r>
              <a:rPr lang="ru-RU" sz="2200" b="1" dirty="0"/>
              <a:t>Проект направлен на разработку в системе дополнительного образования (в том числе физической культуры и спорта) модели социализации несовершеннолетних, находящихся в социально-опасном положении, в том числе склонных к совершению правонарушений и состоящих на различных видах профилактического учета. </a:t>
            </a:r>
            <a:br>
              <a:rPr lang="ru-RU" sz="2400" b="1" dirty="0"/>
            </a:br>
            <a:endParaRPr lang="ru-RU" sz="2400" b="1" dirty="0"/>
          </a:p>
        </p:txBody>
      </p:sp>
      <p:sp>
        <p:nvSpPr>
          <p:cNvPr id="7" name="Заголовок 1">
            <a:extLst>
              <a:ext uri="{FF2B5EF4-FFF2-40B4-BE49-F238E27FC236}">
                <a16:creationId xmlns:a16="http://schemas.microsoft.com/office/drawing/2014/main" id="{17C5E95D-E8F4-4CB1-AD22-D30FBA1DCEF4}"/>
              </a:ext>
            </a:extLst>
          </p:cNvPr>
          <p:cNvSpPr txBox="1">
            <a:spLocks/>
          </p:cNvSpPr>
          <p:nvPr/>
        </p:nvSpPr>
        <p:spPr>
          <a:xfrm>
            <a:off x="576263" y="1508126"/>
            <a:ext cx="10734674" cy="558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0" name="Заголовок 1">
            <a:extLst>
              <a:ext uri="{FF2B5EF4-FFF2-40B4-BE49-F238E27FC236}">
                <a16:creationId xmlns:a16="http://schemas.microsoft.com/office/drawing/2014/main" id="{424E667A-D6D9-4817-9DAF-DDD6D38D155F}"/>
              </a:ext>
            </a:extLst>
          </p:cNvPr>
          <p:cNvSpPr txBox="1">
            <a:spLocks/>
          </p:cNvSpPr>
          <p:nvPr/>
        </p:nvSpPr>
        <p:spPr>
          <a:xfrm>
            <a:off x="876300" y="788566"/>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342900" algn="just" defTabSz="914400" rtl="0" eaLnBrk="1" fontAlgn="auto" latinLnBrk="0" hangingPunct="1">
              <a:lnSpc>
                <a:spcPct val="107000"/>
              </a:lnSpc>
              <a:spcBef>
                <a:spcPct val="0"/>
              </a:spcBef>
              <a:spcAft>
                <a:spcPts val="0"/>
              </a:spcAft>
              <a:buClrTx/>
              <a:buSzTx/>
              <a:buFontTx/>
              <a:buNone/>
              <a:tabLst>
                <a:tab pos="1076325" algn="l"/>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Заголовок 1">
            <a:extLst>
              <a:ext uri="{FF2B5EF4-FFF2-40B4-BE49-F238E27FC236}">
                <a16:creationId xmlns:a16="http://schemas.microsoft.com/office/drawing/2014/main" id="{CD4FEDD5-75AB-4551-B63F-FF4303FA2C57}"/>
              </a:ext>
            </a:extLst>
          </p:cNvPr>
          <p:cNvSpPr txBox="1">
            <a:spLocks/>
          </p:cNvSpPr>
          <p:nvPr/>
        </p:nvSpPr>
        <p:spPr>
          <a:xfrm>
            <a:off x="2143125" y="1048333"/>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342900" algn="just" defTabSz="914400" rtl="0" eaLnBrk="1" fontAlgn="auto" latinLnBrk="0" hangingPunct="1">
              <a:lnSpc>
                <a:spcPct val="107000"/>
              </a:lnSpc>
              <a:spcBef>
                <a:spcPct val="0"/>
              </a:spcBef>
              <a:spcAft>
                <a:spcPts val="0"/>
              </a:spcAft>
              <a:buClrTx/>
              <a:buSzTx/>
              <a:buFontTx/>
              <a:buNone/>
              <a:tabLst>
                <a:tab pos="1076325" algn="l"/>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56859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Заголовок 1">
            <a:extLst>
              <a:ext uri="{FF2B5EF4-FFF2-40B4-BE49-F238E27FC236}">
                <a16:creationId xmlns:a16="http://schemas.microsoft.com/office/drawing/2014/main" id="{94A4A266-E4C8-458C-B5D4-51F3B5D7E7DE}"/>
              </a:ext>
            </a:extLst>
          </p:cNvPr>
          <p:cNvSpPr>
            <a:spLocks noGrp="1"/>
          </p:cNvSpPr>
          <p:nvPr>
            <p:ph type="title"/>
          </p:nvPr>
        </p:nvSpPr>
        <p:spPr>
          <a:xfrm>
            <a:off x="1" y="371475"/>
            <a:ext cx="12187236" cy="5267325"/>
          </a:xfrm>
        </p:spPr>
        <p:txBody>
          <a:bodyPr>
            <a:normAutofit fontScale="90000"/>
          </a:bodyPr>
          <a:lstStyle/>
          <a:p>
            <a:pPr algn="ctr"/>
            <a:br>
              <a:rPr lang="ru-RU" sz="2400" b="1" dirty="0"/>
            </a:br>
            <a:r>
              <a:rPr lang="ru-RU" sz="2200" b="1" dirty="0">
                <a:solidFill>
                  <a:srgbClr val="C00000"/>
                </a:solidFill>
              </a:rPr>
              <a:t>Цель:</a:t>
            </a:r>
            <a:br>
              <a:rPr lang="ru-RU" sz="2200" b="1" dirty="0"/>
            </a:br>
            <a:r>
              <a:rPr lang="ru-RU" sz="2200" b="1" dirty="0"/>
              <a:t>Мотивация несовершеннолетних, находящихся в социально опасном положении и состоящих на различных видах учета, к получению образования путём вовлечения в разноплановую внеучебную деятельность, а также оказание помощи в формировании ценностных ориентаций и становлении гражданской позиции.</a:t>
            </a:r>
            <a:br>
              <a:rPr lang="ru-RU" sz="2200" b="1" dirty="0"/>
            </a:br>
            <a:br>
              <a:rPr lang="ru-RU" sz="2200" b="1" dirty="0"/>
            </a:br>
            <a:r>
              <a:rPr lang="ru-RU" sz="2200" b="1" dirty="0">
                <a:solidFill>
                  <a:srgbClr val="C00000"/>
                </a:solidFill>
              </a:rPr>
              <a:t>Задачи:</a:t>
            </a:r>
            <a:br>
              <a:rPr lang="ru-RU" sz="2200" b="1" dirty="0"/>
            </a:br>
            <a:r>
              <a:rPr lang="ru-RU" sz="2200" b="1" dirty="0"/>
              <a:t>1 Создание условий для успешной социализации (ресоциализации) несовершеннолетних, формирования у них готовности к саморазвитию, самоопределению и ответственному отношению к своей жизни.</a:t>
            </a:r>
            <a:br>
              <a:rPr lang="ru-RU" sz="2200" b="1" dirty="0"/>
            </a:br>
            <a:r>
              <a:rPr lang="ru-RU" sz="2200" b="1" dirty="0"/>
              <a:t>2.Пропаганда здорового образа жизни.</a:t>
            </a:r>
            <a:br>
              <a:rPr lang="ru-RU" sz="2200" b="1" dirty="0"/>
            </a:br>
            <a:r>
              <a:rPr lang="ru-RU" sz="2200" b="1" dirty="0"/>
              <a:t>3.Снижение количества правонарушений, совершенных несовершеннолетними.</a:t>
            </a:r>
            <a:br>
              <a:rPr lang="ru-RU" sz="2200" b="1" dirty="0"/>
            </a:br>
            <a:r>
              <a:rPr lang="ru-RU" sz="2200" b="1" dirty="0"/>
              <a:t>4.Совершенствование механизмов управления органами и учреждениями системы профилактики безнадзорности и правонарушений несовершеннолетних, включая повышение эффективности межведомственного взаимодействия.</a:t>
            </a:r>
            <a:br>
              <a:rPr lang="ru-RU" sz="2200" b="1" dirty="0"/>
            </a:br>
            <a:r>
              <a:rPr lang="ru-RU" sz="2200" b="1" dirty="0"/>
              <a:t>5. Совершенствование имеющихся и внедрение новых технологий и методов профилактической работы с несовершеннолетними.</a:t>
            </a:r>
            <a:br>
              <a:rPr lang="ru-RU" sz="2200" b="1" dirty="0"/>
            </a:br>
            <a:br>
              <a:rPr lang="ru-RU" sz="2200" b="1" dirty="0"/>
            </a:br>
            <a:r>
              <a:rPr lang="ru-RU" sz="2200" b="1" dirty="0"/>
              <a:t>Посредством реализации межведомственной модели взаимодействия на уровне муниципального образования Юрьев-Польский район создавались условия для формирования у подростков патриотических ценностей и гражданского самосознания, а  также воспитания личности на основе социокультурных, духовно-нравственных ценностей, принятых в российском обществе правил и норм поведения в интересах человека, семьи, общества и государства, формирование уважения к закону и правопорядку.</a:t>
            </a:r>
          </a:p>
        </p:txBody>
      </p:sp>
      <p:sp>
        <p:nvSpPr>
          <p:cNvPr id="7" name="Заголовок 1">
            <a:extLst>
              <a:ext uri="{FF2B5EF4-FFF2-40B4-BE49-F238E27FC236}">
                <a16:creationId xmlns:a16="http://schemas.microsoft.com/office/drawing/2014/main" id="{17C5E95D-E8F4-4CB1-AD22-D30FBA1DCEF4}"/>
              </a:ext>
            </a:extLst>
          </p:cNvPr>
          <p:cNvSpPr txBox="1">
            <a:spLocks/>
          </p:cNvSpPr>
          <p:nvPr/>
        </p:nvSpPr>
        <p:spPr>
          <a:xfrm>
            <a:off x="576263" y="1508126"/>
            <a:ext cx="10734674" cy="558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0" name="Заголовок 1">
            <a:extLst>
              <a:ext uri="{FF2B5EF4-FFF2-40B4-BE49-F238E27FC236}">
                <a16:creationId xmlns:a16="http://schemas.microsoft.com/office/drawing/2014/main" id="{424E667A-D6D9-4817-9DAF-DDD6D38D155F}"/>
              </a:ext>
            </a:extLst>
          </p:cNvPr>
          <p:cNvSpPr txBox="1">
            <a:spLocks/>
          </p:cNvSpPr>
          <p:nvPr/>
        </p:nvSpPr>
        <p:spPr>
          <a:xfrm>
            <a:off x="876300" y="788566"/>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342900" algn="just" defTabSz="914400" rtl="0" eaLnBrk="1" fontAlgn="auto" latinLnBrk="0" hangingPunct="1">
              <a:lnSpc>
                <a:spcPct val="107000"/>
              </a:lnSpc>
              <a:spcBef>
                <a:spcPct val="0"/>
              </a:spcBef>
              <a:spcAft>
                <a:spcPts val="0"/>
              </a:spcAft>
              <a:buClrTx/>
              <a:buSzTx/>
              <a:buFontTx/>
              <a:buNone/>
              <a:tabLst>
                <a:tab pos="1076325" algn="l"/>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Заголовок 1">
            <a:extLst>
              <a:ext uri="{FF2B5EF4-FFF2-40B4-BE49-F238E27FC236}">
                <a16:creationId xmlns:a16="http://schemas.microsoft.com/office/drawing/2014/main" id="{CD4FEDD5-75AB-4551-B63F-FF4303FA2C57}"/>
              </a:ext>
            </a:extLst>
          </p:cNvPr>
          <p:cNvSpPr txBox="1">
            <a:spLocks/>
          </p:cNvSpPr>
          <p:nvPr/>
        </p:nvSpPr>
        <p:spPr>
          <a:xfrm>
            <a:off x="2143125" y="1048333"/>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342900" algn="just" defTabSz="914400" rtl="0" eaLnBrk="1" fontAlgn="auto" latinLnBrk="0" hangingPunct="1">
              <a:lnSpc>
                <a:spcPct val="107000"/>
              </a:lnSpc>
              <a:spcBef>
                <a:spcPct val="0"/>
              </a:spcBef>
              <a:spcAft>
                <a:spcPts val="0"/>
              </a:spcAft>
              <a:buClrTx/>
              <a:buSzTx/>
              <a:buFontTx/>
              <a:buNone/>
              <a:tabLst>
                <a:tab pos="1076325" algn="l"/>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979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Заголовок 1">
            <a:extLst>
              <a:ext uri="{FF2B5EF4-FFF2-40B4-BE49-F238E27FC236}">
                <a16:creationId xmlns:a16="http://schemas.microsoft.com/office/drawing/2014/main" id="{94A4A266-E4C8-458C-B5D4-51F3B5D7E7DE}"/>
              </a:ext>
            </a:extLst>
          </p:cNvPr>
          <p:cNvSpPr>
            <a:spLocks noGrp="1"/>
          </p:cNvSpPr>
          <p:nvPr>
            <p:ph type="title"/>
          </p:nvPr>
        </p:nvSpPr>
        <p:spPr>
          <a:xfrm>
            <a:off x="1" y="371476"/>
            <a:ext cx="12187236" cy="3429000"/>
          </a:xfrm>
        </p:spPr>
        <p:txBody>
          <a:bodyPr>
            <a:normAutofit/>
          </a:bodyPr>
          <a:lstStyle/>
          <a:p>
            <a:pPr algn="ctr"/>
            <a:r>
              <a:rPr lang="ru-RU" sz="2000" b="1" dirty="0">
                <a:solidFill>
                  <a:srgbClr val="C00000"/>
                </a:solidFill>
              </a:rPr>
              <a:t>Целевая группа:</a:t>
            </a:r>
            <a:br>
              <a:rPr lang="ru-RU" sz="2000" b="1" dirty="0">
                <a:solidFill>
                  <a:srgbClr val="C00000"/>
                </a:solidFill>
              </a:rPr>
            </a:br>
            <a:r>
              <a:rPr lang="ru-RU" sz="2000" b="1" dirty="0"/>
              <a:t>Подростки в возрасте 10-17 лет, в том числе несовершеннолетние, склонные к совершению правонарушений и состоящие на различных видах профилактического учета.</a:t>
            </a:r>
            <a:br>
              <a:rPr lang="ru-RU" sz="2000" b="1" dirty="0"/>
            </a:br>
            <a:br>
              <a:rPr lang="ru-RU" sz="2000" b="1" dirty="0"/>
            </a:br>
            <a:r>
              <a:rPr lang="ru-RU" sz="2000" b="1" dirty="0"/>
              <a:t>Практику реализуют две организации дополнительного образования муниципального образования Юрьев-Польского района: </a:t>
            </a:r>
            <a:br>
              <a:rPr lang="ru-RU" sz="2000" b="1" dirty="0"/>
            </a:br>
            <a:r>
              <a:rPr lang="ru-RU" sz="2000" b="1" dirty="0"/>
              <a:t>1. Муниципальное бюджетное учреждение дополнительного образования «Юрьев-Польский районный Центр внешкольной работы» </a:t>
            </a:r>
            <a:br>
              <a:rPr lang="ru-RU" sz="2000" b="1" dirty="0"/>
            </a:br>
            <a:r>
              <a:rPr lang="ru-RU" sz="2000" b="1" dirty="0"/>
              <a:t>2.Муниципальное бюджетное учреждение дополнительного образования «Детский   оздоровительно-образовательный спортивный центр».</a:t>
            </a:r>
            <a:br>
              <a:rPr lang="ru-RU" sz="2000" b="1" dirty="0"/>
            </a:br>
            <a:br>
              <a:rPr lang="ru-RU" sz="2000" b="1" dirty="0"/>
            </a:br>
            <a:endParaRPr lang="ru-RU" sz="2000" b="1" dirty="0"/>
          </a:p>
        </p:txBody>
      </p:sp>
      <p:sp>
        <p:nvSpPr>
          <p:cNvPr id="7" name="Заголовок 1">
            <a:extLst>
              <a:ext uri="{FF2B5EF4-FFF2-40B4-BE49-F238E27FC236}">
                <a16:creationId xmlns:a16="http://schemas.microsoft.com/office/drawing/2014/main" id="{17C5E95D-E8F4-4CB1-AD22-D30FBA1DCEF4}"/>
              </a:ext>
            </a:extLst>
          </p:cNvPr>
          <p:cNvSpPr txBox="1">
            <a:spLocks/>
          </p:cNvSpPr>
          <p:nvPr/>
        </p:nvSpPr>
        <p:spPr>
          <a:xfrm>
            <a:off x="547688" y="1461085"/>
            <a:ext cx="10734674" cy="558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10" name="Заголовок 1">
            <a:extLst>
              <a:ext uri="{FF2B5EF4-FFF2-40B4-BE49-F238E27FC236}">
                <a16:creationId xmlns:a16="http://schemas.microsoft.com/office/drawing/2014/main" id="{424E667A-D6D9-4817-9DAF-DDD6D38D155F}"/>
              </a:ext>
            </a:extLst>
          </p:cNvPr>
          <p:cNvSpPr txBox="1">
            <a:spLocks/>
          </p:cNvSpPr>
          <p:nvPr/>
        </p:nvSpPr>
        <p:spPr>
          <a:xfrm>
            <a:off x="876300" y="788566"/>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342900" algn="just" defTabSz="914400" rtl="0" eaLnBrk="1" fontAlgn="auto" latinLnBrk="0" hangingPunct="1">
              <a:lnSpc>
                <a:spcPct val="107000"/>
              </a:lnSpc>
              <a:spcBef>
                <a:spcPct val="0"/>
              </a:spcBef>
              <a:spcAft>
                <a:spcPts val="0"/>
              </a:spcAft>
              <a:buClrTx/>
              <a:buSzTx/>
              <a:buFontTx/>
              <a:buNone/>
              <a:tabLst>
                <a:tab pos="1076325" algn="l"/>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Заголовок 1">
            <a:extLst>
              <a:ext uri="{FF2B5EF4-FFF2-40B4-BE49-F238E27FC236}">
                <a16:creationId xmlns:a16="http://schemas.microsoft.com/office/drawing/2014/main" id="{CD4FEDD5-75AB-4551-B63F-FF4303FA2C57}"/>
              </a:ext>
            </a:extLst>
          </p:cNvPr>
          <p:cNvSpPr txBox="1">
            <a:spLocks/>
          </p:cNvSpPr>
          <p:nvPr/>
        </p:nvSpPr>
        <p:spPr>
          <a:xfrm>
            <a:off x="1866900" y="803859"/>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342900" algn="just" defTabSz="914400" rtl="0" eaLnBrk="1" fontAlgn="auto" latinLnBrk="0" hangingPunct="1">
              <a:lnSpc>
                <a:spcPct val="107000"/>
              </a:lnSpc>
              <a:spcBef>
                <a:spcPct val="0"/>
              </a:spcBef>
              <a:spcAft>
                <a:spcPts val="0"/>
              </a:spcAft>
              <a:buClrTx/>
              <a:buSzTx/>
              <a:buFontTx/>
              <a:buNone/>
              <a:tabLst>
                <a:tab pos="1076325" algn="l"/>
              </a:tabLst>
              <a:defRPr/>
            </a:pPr>
            <a:endPar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4" name="Рисунок 3">
            <a:extLst>
              <a:ext uri="{FF2B5EF4-FFF2-40B4-BE49-F238E27FC236}">
                <a16:creationId xmlns:a16="http://schemas.microsoft.com/office/drawing/2014/main" id="{7EB629B9-407D-4315-883D-C4B7D04B6E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2491" y="3450924"/>
            <a:ext cx="4907572" cy="3257401"/>
          </a:xfrm>
          <a:prstGeom prst="rect">
            <a:avLst/>
          </a:prstGeom>
        </p:spPr>
      </p:pic>
      <p:pic>
        <p:nvPicPr>
          <p:cNvPr id="9" name="Рисунок 8">
            <a:extLst>
              <a:ext uri="{FF2B5EF4-FFF2-40B4-BE49-F238E27FC236}">
                <a16:creationId xmlns:a16="http://schemas.microsoft.com/office/drawing/2014/main" id="{1F046BF1-8E85-4030-94E3-D588263E4C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688" y="3429000"/>
            <a:ext cx="4900612" cy="3279326"/>
          </a:xfrm>
          <a:prstGeom prst="rect">
            <a:avLst/>
          </a:prstGeom>
        </p:spPr>
      </p:pic>
    </p:spTree>
    <p:extLst>
      <p:ext uri="{BB962C8B-B14F-4D97-AF65-F5344CB8AC3E}">
        <p14:creationId xmlns:p14="http://schemas.microsoft.com/office/powerpoint/2010/main" val="4142565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Заголовок 1">
            <a:extLst>
              <a:ext uri="{FF2B5EF4-FFF2-40B4-BE49-F238E27FC236}">
                <a16:creationId xmlns:a16="http://schemas.microsoft.com/office/drawing/2014/main" id="{94A4A266-E4C8-458C-B5D4-51F3B5D7E7DE}"/>
              </a:ext>
            </a:extLst>
          </p:cNvPr>
          <p:cNvSpPr>
            <a:spLocks noGrp="1"/>
          </p:cNvSpPr>
          <p:nvPr>
            <p:ph type="title"/>
          </p:nvPr>
        </p:nvSpPr>
        <p:spPr>
          <a:xfrm>
            <a:off x="876300" y="374651"/>
            <a:ext cx="10734674" cy="558799"/>
          </a:xfrm>
        </p:spPr>
        <p:txBody>
          <a:bodyPr>
            <a:normAutofit/>
          </a:bodyPr>
          <a:lstStyle/>
          <a:p>
            <a:pPr algn="ctr"/>
            <a:r>
              <a:rPr lang="ru-RU" sz="2400" b="1" dirty="0">
                <a:solidFill>
                  <a:srgbClr val="C00000"/>
                </a:solidFill>
              </a:rPr>
              <a:t>МБУДО «Юрьев-Польский районный Центр внешкольной  работы»</a:t>
            </a:r>
          </a:p>
        </p:txBody>
      </p:sp>
      <p:sp>
        <p:nvSpPr>
          <p:cNvPr id="7" name="Заголовок 1">
            <a:extLst>
              <a:ext uri="{FF2B5EF4-FFF2-40B4-BE49-F238E27FC236}">
                <a16:creationId xmlns:a16="http://schemas.microsoft.com/office/drawing/2014/main" id="{17C5E95D-E8F4-4CB1-AD22-D30FBA1DCEF4}"/>
              </a:ext>
            </a:extLst>
          </p:cNvPr>
          <p:cNvSpPr txBox="1">
            <a:spLocks/>
          </p:cNvSpPr>
          <p:nvPr/>
        </p:nvSpPr>
        <p:spPr>
          <a:xfrm>
            <a:off x="576263" y="1508126"/>
            <a:ext cx="10734674" cy="558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p>
        </p:txBody>
      </p:sp>
      <p:sp>
        <p:nvSpPr>
          <p:cNvPr id="10" name="Заголовок 1">
            <a:extLst>
              <a:ext uri="{FF2B5EF4-FFF2-40B4-BE49-F238E27FC236}">
                <a16:creationId xmlns:a16="http://schemas.microsoft.com/office/drawing/2014/main" id="{424E667A-D6D9-4817-9DAF-DDD6D38D155F}"/>
              </a:ext>
            </a:extLst>
          </p:cNvPr>
          <p:cNvSpPr txBox="1">
            <a:spLocks/>
          </p:cNvSpPr>
          <p:nvPr/>
        </p:nvSpPr>
        <p:spPr>
          <a:xfrm>
            <a:off x="876300" y="827830"/>
            <a:ext cx="10734674" cy="113519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342900" algn="ctr">
              <a:lnSpc>
                <a:spcPct val="107000"/>
              </a:lnSpc>
              <a:spcAft>
                <a:spcPts val="0"/>
              </a:spcAft>
              <a:tabLst>
                <a:tab pos="1076325" algn="l"/>
              </a:tabLst>
            </a:pPr>
            <a:r>
              <a:rPr lang="ru-RU" sz="2000" dirty="0">
                <a:latin typeface="Calibri" panose="020F0502020204030204" pitchFamily="34" charset="0"/>
                <a:ea typeface="Calibri" panose="020F0502020204030204" pitchFamily="34" charset="0"/>
                <a:cs typeface="Calibri" panose="020F0502020204030204" pitchFamily="34" charset="0"/>
              </a:rPr>
              <a:t>ЦВР в  рамках  проекта реализует мероприятия с 2020 года,  проходят ежемесячно и  собирают детей из школ района,  в том числе состоящих на разных  видах учета:</a:t>
            </a:r>
          </a:p>
          <a:p>
            <a:pPr indent="342900" algn="ctr">
              <a:lnSpc>
                <a:spcPct val="107000"/>
              </a:lnSpc>
              <a:spcAft>
                <a:spcPts val="0"/>
              </a:spcAft>
              <a:tabLst>
                <a:tab pos="1076325" algn="l"/>
              </a:tabLst>
            </a:pPr>
            <a:r>
              <a:rPr lang="ru-RU" sz="2000" dirty="0">
                <a:latin typeface="Calibri" panose="020F0502020204030204" pitchFamily="34" charset="0"/>
                <a:ea typeface="Calibri" panose="020F0502020204030204" pitchFamily="34" charset="0"/>
                <a:cs typeface="Calibri" panose="020F0502020204030204" pitchFamily="34" charset="0"/>
              </a:rPr>
              <a:t>2020 – 20 человек, 2021- 22 человека, 2022 -  24 человека.</a:t>
            </a:r>
          </a:p>
        </p:txBody>
      </p:sp>
      <p:sp>
        <p:nvSpPr>
          <p:cNvPr id="8" name="Заголовок 1">
            <a:extLst>
              <a:ext uri="{FF2B5EF4-FFF2-40B4-BE49-F238E27FC236}">
                <a16:creationId xmlns:a16="http://schemas.microsoft.com/office/drawing/2014/main" id="{CD4FEDD5-75AB-4551-B63F-FF4303FA2C57}"/>
              </a:ext>
            </a:extLst>
          </p:cNvPr>
          <p:cNvSpPr txBox="1">
            <a:spLocks/>
          </p:cNvSpPr>
          <p:nvPr/>
        </p:nvSpPr>
        <p:spPr>
          <a:xfrm>
            <a:off x="1028700" y="940966"/>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342900" algn="just">
              <a:lnSpc>
                <a:spcPct val="107000"/>
              </a:lnSpc>
              <a:spcAft>
                <a:spcPts val="0"/>
              </a:spcAft>
              <a:tabLst>
                <a:tab pos="1076325" algn="l"/>
              </a:tabLst>
            </a:pPr>
            <a:endParaRPr lang="ru-RU" sz="1800" dirty="0">
              <a:latin typeface="Calibri" panose="020F0502020204030204" pitchFamily="34" charset="0"/>
              <a:ea typeface="Calibri" panose="020F0502020204030204" pitchFamily="34" charset="0"/>
              <a:cs typeface="Calibri" panose="020F0502020204030204" pitchFamily="34" charset="0"/>
            </a:endParaRPr>
          </a:p>
        </p:txBody>
      </p:sp>
      <p:pic>
        <p:nvPicPr>
          <p:cNvPr id="12" name="Рисунок 11">
            <a:extLst>
              <a:ext uri="{FF2B5EF4-FFF2-40B4-BE49-F238E27FC236}">
                <a16:creationId xmlns:a16="http://schemas.microsoft.com/office/drawing/2014/main" id="{B4C1A1C7-5110-4A9A-8E5C-4E2DFCFC8C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295" y="2441576"/>
            <a:ext cx="5572958" cy="4179718"/>
          </a:xfrm>
          <a:prstGeom prst="rect">
            <a:avLst/>
          </a:prstGeom>
        </p:spPr>
      </p:pic>
      <p:pic>
        <p:nvPicPr>
          <p:cNvPr id="14" name="Рисунок 13">
            <a:extLst>
              <a:ext uri="{FF2B5EF4-FFF2-40B4-BE49-F238E27FC236}">
                <a16:creationId xmlns:a16="http://schemas.microsoft.com/office/drawing/2014/main" id="{8AAF5139-16CE-47E1-A170-2D8BA377BE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6749" y="2426139"/>
            <a:ext cx="5676068" cy="4257052"/>
          </a:xfrm>
          <a:prstGeom prst="rect">
            <a:avLst/>
          </a:prstGeom>
        </p:spPr>
      </p:pic>
    </p:spTree>
    <p:extLst>
      <p:ext uri="{BB962C8B-B14F-4D97-AF65-F5344CB8AC3E}">
        <p14:creationId xmlns:p14="http://schemas.microsoft.com/office/powerpoint/2010/main" val="3182853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Заголовок 1">
            <a:extLst>
              <a:ext uri="{FF2B5EF4-FFF2-40B4-BE49-F238E27FC236}">
                <a16:creationId xmlns:a16="http://schemas.microsoft.com/office/drawing/2014/main" id="{94A4A266-E4C8-458C-B5D4-51F3B5D7E7DE}"/>
              </a:ext>
            </a:extLst>
          </p:cNvPr>
          <p:cNvSpPr>
            <a:spLocks noGrp="1"/>
          </p:cNvSpPr>
          <p:nvPr>
            <p:ph type="title"/>
          </p:nvPr>
        </p:nvSpPr>
        <p:spPr>
          <a:xfrm>
            <a:off x="876300" y="979169"/>
            <a:ext cx="10734674" cy="178512"/>
          </a:xfrm>
        </p:spPr>
        <p:txBody>
          <a:bodyPr>
            <a:normAutofit fontScale="90000"/>
          </a:bodyPr>
          <a:lstStyle/>
          <a:p>
            <a:pPr algn="ctr"/>
            <a:endParaRPr lang="ru-RU" sz="2400" b="1" dirty="0"/>
          </a:p>
        </p:txBody>
      </p:sp>
      <p:sp>
        <p:nvSpPr>
          <p:cNvPr id="7" name="Заголовок 1">
            <a:extLst>
              <a:ext uri="{FF2B5EF4-FFF2-40B4-BE49-F238E27FC236}">
                <a16:creationId xmlns:a16="http://schemas.microsoft.com/office/drawing/2014/main" id="{17C5E95D-E8F4-4CB1-AD22-D30FBA1DCEF4}"/>
              </a:ext>
            </a:extLst>
          </p:cNvPr>
          <p:cNvSpPr txBox="1">
            <a:spLocks/>
          </p:cNvSpPr>
          <p:nvPr/>
        </p:nvSpPr>
        <p:spPr>
          <a:xfrm>
            <a:off x="576263" y="1508126"/>
            <a:ext cx="10734674" cy="558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2400" b="1" dirty="0"/>
          </a:p>
        </p:txBody>
      </p:sp>
      <p:sp>
        <p:nvSpPr>
          <p:cNvPr id="10" name="Заголовок 1">
            <a:extLst>
              <a:ext uri="{FF2B5EF4-FFF2-40B4-BE49-F238E27FC236}">
                <a16:creationId xmlns:a16="http://schemas.microsoft.com/office/drawing/2014/main" id="{424E667A-D6D9-4817-9DAF-DDD6D38D155F}"/>
              </a:ext>
            </a:extLst>
          </p:cNvPr>
          <p:cNvSpPr txBox="1">
            <a:spLocks/>
          </p:cNvSpPr>
          <p:nvPr/>
        </p:nvSpPr>
        <p:spPr>
          <a:xfrm>
            <a:off x="876300" y="587230"/>
            <a:ext cx="10734674" cy="7208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342900" algn="just">
              <a:lnSpc>
                <a:spcPct val="107000"/>
              </a:lnSpc>
              <a:spcAft>
                <a:spcPts val="0"/>
              </a:spcAft>
              <a:tabLst>
                <a:tab pos="1076325" algn="l"/>
              </a:tabLst>
            </a:pPr>
            <a:endParaRPr lang="ru-RU" sz="1800" dirty="0">
              <a:latin typeface="Calibri" panose="020F0502020204030204" pitchFamily="34" charset="0"/>
              <a:ea typeface="Calibri" panose="020F0502020204030204" pitchFamily="34" charset="0"/>
              <a:cs typeface="Calibri" panose="020F0502020204030204" pitchFamily="34" charset="0"/>
            </a:endParaRPr>
          </a:p>
        </p:txBody>
      </p:sp>
      <p:sp>
        <p:nvSpPr>
          <p:cNvPr id="8" name="Заголовок 1">
            <a:extLst>
              <a:ext uri="{FF2B5EF4-FFF2-40B4-BE49-F238E27FC236}">
                <a16:creationId xmlns:a16="http://schemas.microsoft.com/office/drawing/2014/main" id="{CD4FEDD5-75AB-4551-B63F-FF4303FA2C57}"/>
              </a:ext>
            </a:extLst>
          </p:cNvPr>
          <p:cNvSpPr txBox="1">
            <a:spLocks/>
          </p:cNvSpPr>
          <p:nvPr/>
        </p:nvSpPr>
        <p:spPr>
          <a:xfrm>
            <a:off x="1028700" y="940966"/>
            <a:ext cx="10734674" cy="5195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342900" algn="just">
              <a:lnSpc>
                <a:spcPct val="107000"/>
              </a:lnSpc>
              <a:spcAft>
                <a:spcPts val="0"/>
              </a:spcAft>
              <a:tabLst>
                <a:tab pos="1076325" algn="l"/>
              </a:tabLst>
            </a:pPr>
            <a:endParaRPr lang="ru-RU" sz="18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Таблица 3">
            <a:extLst>
              <a:ext uri="{FF2B5EF4-FFF2-40B4-BE49-F238E27FC236}">
                <a16:creationId xmlns:a16="http://schemas.microsoft.com/office/drawing/2014/main" id="{48AF3481-EA09-44D9-A7FC-45ED928F2FFE}"/>
              </a:ext>
            </a:extLst>
          </p:cNvPr>
          <p:cNvGraphicFramePr>
            <a:graphicFrameLocks noGrp="1"/>
          </p:cNvGraphicFramePr>
          <p:nvPr>
            <p:extLst>
              <p:ext uri="{D42A27DB-BD31-4B8C-83A1-F6EECF244321}">
                <p14:modId xmlns:p14="http://schemas.microsoft.com/office/powerpoint/2010/main" val="192557310"/>
              </p:ext>
            </p:extLst>
          </p:nvPr>
        </p:nvGraphicFramePr>
        <p:xfrm>
          <a:off x="209550" y="285749"/>
          <a:ext cx="11853818" cy="6054373"/>
        </p:xfrm>
        <a:graphic>
          <a:graphicData uri="http://schemas.openxmlformats.org/drawingml/2006/table">
            <a:tbl>
              <a:tblPr firstRow="1" firstCol="1" bandRow="1">
                <a:tableStyleId>{5C22544A-7EE6-4342-B048-85BDC9FD1C3A}</a:tableStyleId>
              </a:tblPr>
              <a:tblGrid>
                <a:gridCol w="909621">
                  <a:extLst>
                    <a:ext uri="{9D8B030D-6E8A-4147-A177-3AD203B41FA5}">
                      <a16:colId xmlns:a16="http://schemas.microsoft.com/office/drawing/2014/main" val="3713512343"/>
                    </a:ext>
                  </a:extLst>
                </a:gridCol>
                <a:gridCol w="2074602">
                  <a:extLst>
                    <a:ext uri="{9D8B030D-6E8A-4147-A177-3AD203B41FA5}">
                      <a16:colId xmlns:a16="http://schemas.microsoft.com/office/drawing/2014/main" val="1472567760"/>
                    </a:ext>
                  </a:extLst>
                </a:gridCol>
                <a:gridCol w="8004386">
                  <a:extLst>
                    <a:ext uri="{9D8B030D-6E8A-4147-A177-3AD203B41FA5}">
                      <a16:colId xmlns:a16="http://schemas.microsoft.com/office/drawing/2014/main" val="3038856462"/>
                    </a:ext>
                  </a:extLst>
                </a:gridCol>
                <a:gridCol w="865209">
                  <a:extLst>
                    <a:ext uri="{9D8B030D-6E8A-4147-A177-3AD203B41FA5}">
                      <a16:colId xmlns:a16="http://schemas.microsoft.com/office/drawing/2014/main" val="2382456156"/>
                    </a:ext>
                  </a:extLst>
                </a:gridCol>
              </a:tblGrid>
              <a:tr h="661902">
                <a:tc>
                  <a:txBody>
                    <a:bodyPr/>
                    <a:lstStyle/>
                    <a:p>
                      <a:pPr algn="ctr">
                        <a:lnSpc>
                          <a:spcPct val="107000"/>
                        </a:lnSpc>
                        <a:spcAft>
                          <a:spcPts val="0"/>
                        </a:spcAft>
                        <a:tabLst>
                          <a:tab pos="1076325" algn="l"/>
                        </a:tabLst>
                      </a:pPr>
                      <a:r>
                        <a:rPr lang="ru-RU" sz="1000" dirty="0">
                          <a:solidFill>
                            <a:schemeClr val="tx1"/>
                          </a:solidFill>
                          <a:effectLst/>
                        </a:rPr>
                        <a:t>Сентябрь 2020</a:t>
                      </a:r>
                      <a:endParaRPr lang="ru-RU"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dirty="0">
                          <a:solidFill>
                            <a:srgbClr val="C00000"/>
                          </a:solidFill>
                          <a:effectLst/>
                        </a:rPr>
                        <a:t>Час размышлений «Я – патриот и гражданин?!». </a:t>
                      </a:r>
                      <a:endParaRPr lang="ru-RU" sz="10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just">
                        <a:lnSpc>
                          <a:spcPct val="107000"/>
                        </a:lnSpc>
                        <a:spcAft>
                          <a:spcPts val="0"/>
                        </a:spcAft>
                        <a:tabLst>
                          <a:tab pos="1076325" algn="l"/>
                        </a:tabLst>
                      </a:pPr>
                      <a:r>
                        <a:rPr lang="ru-RU" sz="1000" dirty="0">
                          <a:solidFill>
                            <a:schemeClr val="tx1"/>
                          </a:solidFill>
                          <a:effectLst/>
                        </a:rPr>
                        <a:t>Целью мероприятия было развитие у молодежи гражданственности, патриотизма как важнейших духовно-нравственных и социальных ценностей, готовность к активному проявлению в различных сферах жизни общества; формирование духовно здорового человека, неразрывно связывающего свою судьбу с будущим родного города, края и страны. На занятии были выполнены: упражнение: «Ассоциативный куст», игра «Что отдашь стране родной?», упражнение «Социальная реклама».</a:t>
                      </a:r>
                      <a:endParaRPr lang="ru-RU"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dirty="0">
                          <a:solidFill>
                            <a:schemeClr val="tx1"/>
                          </a:solidFill>
                          <a:effectLst/>
                        </a:rPr>
                        <a:t> 21 обучающийся</a:t>
                      </a:r>
                      <a:endParaRPr lang="ru-RU"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3511409577"/>
                  </a:ext>
                </a:extLst>
              </a:tr>
              <a:tr h="996282">
                <a:tc>
                  <a:txBody>
                    <a:bodyPr/>
                    <a:lstStyle/>
                    <a:p>
                      <a:pPr algn="ctr">
                        <a:lnSpc>
                          <a:spcPct val="107000"/>
                        </a:lnSpc>
                        <a:spcAft>
                          <a:spcPts val="0"/>
                        </a:spcAft>
                        <a:tabLst>
                          <a:tab pos="1076325" algn="l"/>
                        </a:tabLst>
                      </a:pPr>
                      <a:r>
                        <a:rPr lang="ru-RU" sz="1000" b="1" dirty="0">
                          <a:solidFill>
                            <a:schemeClr val="tx1"/>
                          </a:solidFill>
                          <a:effectLst/>
                        </a:rPr>
                        <a:t>Октябрь 2020</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err="1">
                          <a:solidFill>
                            <a:srgbClr val="C00000"/>
                          </a:solidFill>
                          <a:effectLst/>
                        </a:rPr>
                        <a:t>Флеш</a:t>
                      </a:r>
                      <a:r>
                        <a:rPr lang="ru-RU" sz="1000" b="1" dirty="0">
                          <a:solidFill>
                            <a:srgbClr val="C00000"/>
                          </a:solidFill>
                          <a:effectLst/>
                        </a:rPr>
                        <a:t>-тренинг (просмотр и обсуждение видеоряда)</a:t>
                      </a:r>
                    </a:p>
                    <a:p>
                      <a:pPr marL="113665" algn="ctr">
                        <a:lnSpc>
                          <a:spcPct val="107000"/>
                        </a:lnSpc>
                        <a:spcAft>
                          <a:spcPts val="0"/>
                        </a:spcAft>
                        <a:tabLst>
                          <a:tab pos="1076325" algn="l"/>
                        </a:tabLst>
                      </a:pPr>
                      <a:r>
                        <a:rPr lang="ru-RU" sz="1000" b="1" dirty="0">
                          <a:solidFill>
                            <a:srgbClr val="C00000"/>
                          </a:solidFill>
                          <a:effectLst/>
                        </a:rPr>
                        <a:t> </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nSpc>
                          <a:spcPct val="107000"/>
                        </a:lnSpc>
                        <a:spcBef>
                          <a:spcPts val="750"/>
                        </a:spcBef>
                        <a:spcAft>
                          <a:spcPts val="1200"/>
                        </a:spcAft>
                      </a:pPr>
                      <a:r>
                        <a:rPr lang="ru-RU" sz="1000" b="1" dirty="0">
                          <a:solidFill>
                            <a:schemeClr val="tx1"/>
                          </a:solidFill>
                          <a:effectLst/>
                        </a:rPr>
                        <a:t>Флэш-тренинг - это просмотр музыкального видеоряда определённой тематики (флэшки) в течение 5-10 минут с последующим обсуждением в группе. Всегда творческий увлекательный процесс самопознания в комфортной атмосфере и с беседой после ролика. Тема данного тренинга была - «Позитивное отношение к жизни. Преодоление чувства одиночества, отчужденности». С ребятами просматривали притчу «Мальчик и морская звезда». Задачи:  развивать способность анализировать ситуации, чтобы управлять своей жизнью; перенимать различные способы поведения, повысить возможность выборов в жизни; развитие эмпатических способностей участников группы. Были проведены упражнение-тест  «Гороскоп эмоций», упражнение «Моя ценность», игра «Броуновское движение».</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16 обучающихся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263322263"/>
                  </a:ext>
                </a:extLst>
              </a:tr>
              <a:tr h="1019597">
                <a:tc>
                  <a:txBody>
                    <a:bodyPr/>
                    <a:lstStyle/>
                    <a:p>
                      <a:pPr algn="ctr">
                        <a:lnSpc>
                          <a:spcPct val="107000"/>
                        </a:lnSpc>
                        <a:spcAft>
                          <a:spcPts val="0"/>
                        </a:spcAft>
                        <a:tabLst>
                          <a:tab pos="1076325" algn="l"/>
                        </a:tabLst>
                      </a:pPr>
                      <a:r>
                        <a:rPr lang="ru-RU" sz="1000" b="1" dirty="0">
                          <a:solidFill>
                            <a:schemeClr val="tx1"/>
                          </a:solidFill>
                          <a:effectLst/>
                        </a:rPr>
                        <a:t>Ноябрь 2020</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a:solidFill>
                            <a:srgbClr val="C00000"/>
                          </a:solidFill>
                          <a:effectLst/>
                        </a:rPr>
                        <a:t>Деловая игра «Пиар-агентство»  </a:t>
                      </a:r>
                    </a:p>
                    <a:p>
                      <a:pPr marL="113665" algn="ctr">
                        <a:lnSpc>
                          <a:spcPct val="107000"/>
                        </a:lnSpc>
                        <a:spcAft>
                          <a:spcPts val="0"/>
                        </a:spcAft>
                        <a:tabLst>
                          <a:tab pos="1076325" algn="l"/>
                        </a:tabLst>
                      </a:pPr>
                      <a:r>
                        <a:rPr lang="ru-RU" sz="1000" b="1" dirty="0">
                          <a:solidFill>
                            <a:srgbClr val="C00000"/>
                          </a:solidFill>
                          <a:effectLst/>
                        </a:rPr>
                        <a:t> </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nSpc>
                          <a:spcPct val="107000"/>
                        </a:lnSpc>
                        <a:spcAft>
                          <a:spcPts val="0"/>
                        </a:spcAft>
                      </a:pPr>
                      <a:r>
                        <a:rPr lang="ru-RU" sz="1000" b="1" dirty="0">
                          <a:solidFill>
                            <a:schemeClr val="tx1"/>
                          </a:solidFill>
                          <a:effectLst/>
                        </a:rPr>
                        <a:t>Цель - знакомство с непосредственной профессиональной деятельностью конкретного специалиста определенной профессиональной сферы (погружение в трудовую деятельность).  Учащимися представили себе, что в скором будущем, буквально через несколько минут, каждый из них будет работать в качестве специалиста — сотрудника в крупном PR-агентстве. Каждое агентство борется за место на рынке предоставляемых услуг. Вначале ребята разбились  на команды, так называемые конкурирующие агентства, и в течение 5 минут распределить роли (специальности в данной области). В итоге состязания побеждало то агентство, которое смогло сделать рекламу информативной, привлекательной. </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14 обучающихся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244373121"/>
                  </a:ext>
                </a:extLst>
              </a:tr>
              <a:tr h="471590">
                <a:tc>
                  <a:txBody>
                    <a:bodyPr/>
                    <a:lstStyle/>
                    <a:p>
                      <a:pPr algn="ctr">
                        <a:lnSpc>
                          <a:spcPct val="107000"/>
                        </a:lnSpc>
                        <a:spcAft>
                          <a:spcPts val="0"/>
                        </a:spcAft>
                        <a:tabLst>
                          <a:tab pos="1076325" algn="l"/>
                        </a:tabLst>
                      </a:pPr>
                      <a:r>
                        <a:rPr lang="ru-RU" sz="1000" b="1">
                          <a:solidFill>
                            <a:schemeClr val="tx1"/>
                          </a:solidFill>
                          <a:effectLst/>
                        </a:rPr>
                        <a:t>Декабрь 2020</a:t>
                      </a:r>
                      <a:endParaRPr lang="ru-RU"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a:solidFill>
                            <a:srgbClr val="C00000"/>
                          </a:solidFill>
                          <a:effectLst/>
                        </a:rPr>
                        <a:t>Интерактивная программа «Новогодний КВИЗ»</a:t>
                      </a:r>
                    </a:p>
                    <a:p>
                      <a:pPr marL="113665" algn="ctr">
                        <a:lnSpc>
                          <a:spcPct val="107000"/>
                        </a:lnSpc>
                        <a:spcAft>
                          <a:spcPts val="0"/>
                        </a:spcAft>
                        <a:tabLst>
                          <a:tab pos="1076325" algn="l"/>
                        </a:tabLst>
                      </a:pPr>
                      <a:r>
                        <a:rPr lang="ru-RU" sz="1000" b="1" dirty="0">
                          <a:solidFill>
                            <a:srgbClr val="C00000"/>
                          </a:solidFill>
                          <a:effectLst/>
                        </a:rPr>
                        <a:t> </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just">
                        <a:lnSpc>
                          <a:spcPct val="107000"/>
                        </a:lnSpc>
                        <a:spcAft>
                          <a:spcPts val="0"/>
                        </a:spcAft>
                        <a:tabLst>
                          <a:tab pos="1076325" algn="l"/>
                        </a:tabLst>
                      </a:pPr>
                      <a:r>
                        <a:rPr lang="ru-RU" sz="1000" b="1" dirty="0">
                          <a:solidFill>
                            <a:schemeClr val="tx1"/>
                          </a:solidFill>
                          <a:effectLst/>
                        </a:rPr>
                        <a:t>Познавательная-развлекательная игра за чаепитием, состояла из 5 раундов. Включала в себя вопросы на новогоднюю тематику, конкурс «Угадай мелодию», «Угадай что в чёрном ящике» (необходимо на ощупь отгадать предмет), новогодний крокодил.</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 17 обучающихся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89126886"/>
                  </a:ext>
                </a:extLst>
              </a:tr>
              <a:tr h="318153">
                <a:tc>
                  <a:txBody>
                    <a:bodyPr/>
                    <a:lstStyle/>
                    <a:p>
                      <a:pPr algn="ctr">
                        <a:lnSpc>
                          <a:spcPct val="107000"/>
                        </a:lnSpc>
                        <a:spcAft>
                          <a:spcPts val="0"/>
                        </a:spcAft>
                        <a:tabLst>
                          <a:tab pos="1076325" algn="l"/>
                        </a:tabLst>
                      </a:pPr>
                      <a:r>
                        <a:rPr lang="ru-RU" sz="1000" b="1" dirty="0">
                          <a:solidFill>
                            <a:schemeClr val="tx1"/>
                          </a:solidFill>
                          <a:effectLst/>
                        </a:rPr>
                        <a:t>Январь 2021</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a:solidFill>
                            <a:srgbClr val="C00000"/>
                          </a:solidFill>
                          <a:effectLst/>
                        </a:rPr>
                        <a:t> «День ИТ -знаний»</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just">
                        <a:lnSpc>
                          <a:spcPct val="107000"/>
                        </a:lnSpc>
                        <a:spcAft>
                          <a:spcPts val="0"/>
                        </a:spcAft>
                        <a:tabLst>
                          <a:tab pos="1076325" algn="l"/>
                        </a:tabLst>
                      </a:pPr>
                      <a:r>
                        <a:rPr lang="ru-RU" sz="1000" b="1" dirty="0">
                          <a:solidFill>
                            <a:schemeClr val="tx1"/>
                          </a:solidFill>
                          <a:effectLst/>
                        </a:rPr>
                        <a:t>Тема акции - технологии в социальных сетях. Сотрудники технологических компаний рассказали школьникам о технологиях, которые используются в социальных сетях, о влиянии соцсетей на развитие ИТ-сферы в целом, раскрыли все возможности привычных сервисов.</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 15 обучающихся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1978971843"/>
                  </a:ext>
                </a:extLst>
              </a:tr>
              <a:tr h="390938">
                <a:tc>
                  <a:txBody>
                    <a:bodyPr/>
                    <a:lstStyle/>
                    <a:p>
                      <a:pPr algn="ctr">
                        <a:lnSpc>
                          <a:spcPct val="107000"/>
                        </a:lnSpc>
                        <a:spcAft>
                          <a:spcPts val="0"/>
                        </a:spcAft>
                        <a:tabLst>
                          <a:tab pos="1076325" algn="l"/>
                        </a:tabLst>
                      </a:pPr>
                      <a:r>
                        <a:rPr lang="ru-RU" sz="1000" b="1">
                          <a:solidFill>
                            <a:schemeClr val="tx1"/>
                          </a:solidFill>
                          <a:effectLst/>
                        </a:rPr>
                        <a:t>Февраль 2021</a:t>
                      </a:r>
                      <a:endParaRPr lang="ru-RU"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a:solidFill>
                            <a:srgbClr val="C00000"/>
                          </a:solidFill>
                          <a:effectLst/>
                        </a:rPr>
                        <a:t>Заочное путешествие во Владимирский централ.</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just">
                        <a:lnSpc>
                          <a:spcPct val="107000"/>
                        </a:lnSpc>
                        <a:spcAft>
                          <a:spcPts val="0"/>
                        </a:spcAft>
                        <a:tabLst>
                          <a:tab pos="1076325" algn="l"/>
                        </a:tabLst>
                      </a:pPr>
                      <a:r>
                        <a:rPr lang="ru-RU" sz="1000" b="1" dirty="0">
                          <a:solidFill>
                            <a:schemeClr val="tx1"/>
                          </a:solidFill>
                          <a:effectLst/>
                        </a:rPr>
                        <a:t>С ребята была просмотрена видео-экскурсия в музей «Владимирский централ», рассказывающая о истории развития системы наказаний в России, об условиях содержания заключенных в различные исторические периоды. В завершении краткий рассказ о знаменитых арестантах.</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 18 обучающихся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3742728037"/>
                  </a:ext>
                </a:extLst>
              </a:tr>
              <a:tr h="631149">
                <a:tc>
                  <a:txBody>
                    <a:bodyPr/>
                    <a:lstStyle/>
                    <a:p>
                      <a:pPr algn="ctr">
                        <a:lnSpc>
                          <a:spcPct val="107000"/>
                        </a:lnSpc>
                        <a:spcAft>
                          <a:spcPts val="0"/>
                        </a:spcAft>
                        <a:tabLst>
                          <a:tab pos="1076325" algn="l"/>
                        </a:tabLst>
                      </a:pPr>
                      <a:r>
                        <a:rPr lang="ru-RU" sz="1000" b="1" dirty="0">
                          <a:solidFill>
                            <a:schemeClr val="tx1"/>
                          </a:solidFill>
                          <a:effectLst/>
                        </a:rPr>
                        <a:t>Март 2021</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a:solidFill>
                            <a:srgbClr val="C00000"/>
                          </a:solidFill>
                          <a:effectLst/>
                        </a:rPr>
                        <a:t>Тренинг по развитию социальной активности и софт-</a:t>
                      </a:r>
                      <a:r>
                        <a:rPr lang="ru-RU" sz="1000" b="1" dirty="0" err="1">
                          <a:solidFill>
                            <a:srgbClr val="C00000"/>
                          </a:solidFill>
                          <a:effectLst/>
                        </a:rPr>
                        <a:t>скиллс</a:t>
                      </a:r>
                      <a:r>
                        <a:rPr lang="ru-RU" sz="1000" b="1" dirty="0">
                          <a:solidFill>
                            <a:srgbClr val="C00000"/>
                          </a:solidFill>
                          <a:effectLst/>
                        </a:rPr>
                        <a:t> навыков</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alpha val="89000"/>
                      </a:schemeClr>
                    </a:solidFill>
                  </a:tcPr>
                </a:tc>
                <a:tc>
                  <a:txBody>
                    <a:bodyPr/>
                    <a:lstStyle/>
                    <a:p>
                      <a:pPr algn="just">
                        <a:lnSpc>
                          <a:spcPct val="107000"/>
                        </a:lnSpc>
                        <a:spcAft>
                          <a:spcPts val="0"/>
                        </a:spcAft>
                        <a:tabLst>
                          <a:tab pos="1076325" algn="l"/>
                        </a:tabLst>
                      </a:pPr>
                      <a:r>
                        <a:rPr lang="ru-RU" sz="1000" b="1" dirty="0">
                          <a:solidFill>
                            <a:schemeClr val="tx1"/>
                          </a:solidFill>
                          <a:effectLst/>
                        </a:rPr>
                        <a:t>Цель: формирование основных знаний и софт компетенций. Ребята познакомились с понятиями </a:t>
                      </a:r>
                      <a:r>
                        <a:rPr lang="ru-RU" sz="1000" b="1" dirty="0" err="1">
                          <a:solidFill>
                            <a:schemeClr val="tx1"/>
                          </a:solidFill>
                          <a:effectLst/>
                        </a:rPr>
                        <a:t>Soft-Skills</a:t>
                      </a:r>
                      <a:r>
                        <a:rPr lang="ru-RU" sz="1000" b="1" dirty="0">
                          <a:solidFill>
                            <a:schemeClr val="tx1"/>
                          </a:solidFill>
                          <a:effectLst/>
                        </a:rPr>
                        <a:t> и </a:t>
                      </a:r>
                      <a:r>
                        <a:rPr lang="ru-RU" sz="1000" b="1" dirty="0" err="1">
                          <a:solidFill>
                            <a:schemeClr val="tx1"/>
                          </a:solidFill>
                          <a:effectLst/>
                        </a:rPr>
                        <a:t>Hard</a:t>
                      </a:r>
                      <a:r>
                        <a:rPr lang="ru-RU" sz="1000" b="1" dirty="0">
                          <a:solidFill>
                            <a:schemeClr val="tx1"/>
                          </a:solidFill>
                          <a:effectLst/>
                        </a:rPr>
                        <a:t> </a:t>
                      </a:r>
                      <a:r>
                        <a:rPr lang="ru-RU" sz="1000" b="1" dirty="0" err="1">
                          <a:solidFill>
                            <a:schemeClr val="tx1"/>
                          </a:solidFill>
                          <a:effectLst/>
                        </a:rPr>
                        <a:t>skills</a:t>
                      </a:r>
                      <a:r>
                        <a:rPr lang="ru-RU" sz="1000" b="1" dirty="0">
                          <a:solidFill>
                            <a:schemeClr val="tx1"/>
                          </a:solidFill>
                          <a:effectLst/>
                        </a:rPr>
                        <a:t> компетенций. Прокачали  такие  компетенции как критическое мышление, коммуникация и управление личными ресурсами, принятие решений, нетворкинг, управление эмоциями, эмпатия.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 18 обучающихся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2069991600"/>
                  </a:ext>
                </a:extLst>
              </a:tr>
              <a:tr h="631149">
                <a:tc>
                  <a:txBody>
                    <a:bodyPr/>
                    <a:lstStyle/>
                    <a:p>
                      <a:pPr algn="ctr">
                        <a:lnSpc>
                          <a:spcPct val="107000"/>
                        </a:lnSpc>
                        <a:spcAft>
                          <a:spcPts val="0"/>
                        </a:spcAft>
                        <a:tabLst>
                          <a:tab pos="1076325" algn="l"/>
                        </a:tabLst>
                      </a:pPr>
                      <a:r>
                        <a:rPr lang="ru-RU" sz="1000" b="1" dirty="0">
                          <a:solidFill>
                            <a:schemeClr val="tx1"/>
                          </a:solidFill>
                          <a:effectLst/>
                        </a:rPr>
                        <a:t>Апрель 2021</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a:solidFill>
                            <a:srgbClr val="C00000"/>
                          </a:solidFill>
                          <a:effectLst/>
                        </a:rPr>
                        <a:t>Час размышлений: Полезная занятость в летние каникулы (встреча с представителями Центра занятости населения)</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just">
                        <a:lnSpc>
                          <a:spcPct val="107000"/>
                        </a:lnSpc>
                        <a:spcAft>
                          <a:spcPts val="0"/>
                        </a:spcAft>
                        <a:tabLst>
                          <a:tab pos="1076325" algn="l"/>
                        </a:tabLst>
                      </a:pPr>
                      <a:r>
                        <a:rPr lang="ru-RU" sz="1000" b="1" dirty="0">
                          <a:solidFill>
                            <a:schemeClr val="tx1"/>
                          </a:solidFill>
                          <a:effectLst/>
                        </a:rPr>
                        <a:t>В формате круглого стола обсудили где искать работу, какие правовые аспекты устройства несовершеннолетних. Было проведено </a:t>
                      </a:r>
                      <a:r>
                        <a:rPr lang="ru-RU" sz="1000" b="1" dirty="0" err="1">
                          <a:solidFill>
                            <a:schemeClr val="tx1"/>
                          </a:solidFill>
                          <a:effectLst/>
                        </a:rPr>
                        <a:t>проф</a:t>
                      </a:r>
                      <a:r>
                        <a:rPr lang="ru-RU" sz="1000" b="1" dirty="0">
                          <a:solidFill>
                            <a:schemeClr val="tx1"/>
                          </a:solidFill>
                          <a:effectLst/>
                        </a:rPr>
                        <a:t>-тестирование.</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 18 обучающихся</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1940326155"/>
                  </a:ext>
                </a:extLst>
              </a:tr>
              <a:tr h="908610">
                <a:tc>
                  <a:txBody>
                    <a:bodyPr/>
                    <a:lstStyle/>
                    <a:p>
                      <a:pPr algn="ctr">
                        <a:lnSpc>
                          <a:spcPct val="107000"/>
                        </a:lnSpc>
                        <a:spcAft>
                          <a:spcPts val="0"/>
                        </a:spcAft>
                        <a:tabLst>
                          <a:tab pos="1076325" algn="l"/>
                        </a:tabLst>
                      </a:pPr>
                      <a:r>
                        <a:rPr lang="ru-RU" sz="1000" b="1" dirty="0">
                          <a:solidFill>
                            <a:schemeClr val="tx1"/>
                          </a:solidFill>
                          <a:effectLst/>
                        </a:rPr>
                        <a:t>Январь 2022</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ctr">
                        <a:lnSpc>
                          <a:spcPct val="107000"/>
                        </a:lnSpc>
                        <a:spcAft>
                          <a:spcPts val="0"/>
                        </a:spcAft>
                        <a:tabLst>
                          <a:tab pos="1076325" algn="l"/>
                        </a:tabLst>
                      </a:pPr>
                      <a:r>
                        <a:rPr lang="ru-RU" sz="1000" b="1" dirty="0">
                          <a:solidFill>
                            <a:srgbClr val="C00000"/>
                          </a:solidFill>
                          <a:effectLst/>
                        </a:rPr>
                        <a:t>Встреча с педагогом-психологом </a:t>
                      </a:r>
                      <a:r>
                        <a:rPr lang="ru-RU" sz="1000" b="1" dirty="0" err="1">
                          <a:solidFill>
                            <a:srgbClr val="C00000"/>
                          </a:solidFill>
                          <a:effectLst/>
                        </a:rPr>
                        <a:t>Маковеевой</a:t>
                      </a:r>
                      <a:r>
                        <a:rPr lang="ru-RU" sz="1000" b="1" dirty="0">
                          <a:solidFill>
                            <a:srgbClr val="C00000"/>
                          </a:solidFill>
                          <a:effectLst/>
                        </a:rPr>
                        <a:t> Е.В. И руководителем </a:t>
                      </a:r>
                      <a:r>
                        <a:rPr lang="ru-RU" sz="1000" b="1" dirty="0" err="1">
                          <a:solidFill>
                            <a:srgbClr val="C00000"/>
                          </a:solidFill>
                          <a:effectLst/>
                        </a:rPr>
                        <a:t>наркокабинета</a:t>
                      </a:r>
                      <a:r>
                        <a:rPr lang="ru-RU" sz="1000" b="1" dirty="0">
                          <a:solidFill>
                            <a:srgbClr val="C00000"/>
                          </a:solidFill>
                          <a:effectLst/>
                        </a:rPr>
                        <a:t> </a:t>
                      </a:r>
                      <a:r>
                        <a:rPr lang="ru-RU" sz="1000" b="1" dirty="0" err="1">
                          <a:solidFill>
                            <a:srgbClr val="C00000"/>
                          </a:solidFill>
                          <a:effectLst/>
                        </a:rPr>
                        <a:t>Т.В.Шефер</a:t>
                      </a:r>
                      <a:endParaRPr lang="ru-RU" sz="1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marL="113665" algn="just">
                        <a:lnSpc>
                          <a:spcPct val="107000"/>
                        </a:lnSpc>
                        <a:spcAft>
                          <a:spcPts val="0"/>
                        </a:spcAft>
                        <a:tabLst>
                          <a:tab pos="1076325" algn="l"/>
                        </a:tabLst>
                      </a:pPr>
                      <a:r>
                        <a:rPr lang="ru-RU" sz="1000" b="1" dirty="0">
                          <a:solidFill>
                            <a:schemeClr val="tx1"/>
                          </a:solidFill>
                          <a:effectLst/>
                        </a:rPr>
                        <a:t> Применяя различные приемы и упражнения, она показала алгоритм действия подростков в ситуации «когда меня никто не понимает», «когда я никому не нужен», «когда меня никто не любит».</a:t>
                      </a:r>
                    </a:p>
                    <a:p>
                      <a:pPr marL="113665" algn="just">
                        <a:lnSpc>
                          <a:spcPct val="107000"/>
                        </a:lnSpc>
                        <a:spcAft>
                          <a:spcPts val="0"/>
                        </a:spcAft>
                        <a:tabLst>
                          <a:tab pos="1076325" algn="l"/>
                        </a:tabLst>
                      </a:pPr>
                      <a:r>
                        <a:rPr lang="ru-RU" sz="1000" b="1" dirty="0">
                          <a:solidFill>
                            <a:schemeClr val="tx1"/>
                          </a:solidFill>
                          <a:effectLst/>
                        </a:rPr>
                        <a:t>Посредством игровых приемов, ребят учили стать более внимательным к себе и осознавать свои мысли, действия, чувства. А через познания себя уметь познать других.</a:t>
                      </a:r>
                    </a:p>
                    <a:p>
                      <a:pPr marL="113665" algn="just">
                        <a:lnSpc>
                          <a:spcPct val="107000"/>
                        </a:lnSpc>
                        <a:spcAft>
                          <a:spcPts val="0"/>
                        </a:spcAft>
                        <a:tabLst>
                          <a:tab pos="1076325" algn="l"/>
                        </a:tabLst>
                      </a:pP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tc>
                  <a:txBody>
                    <a:bodyPr/>
                    <a:lstStyle/>
                    <a:p>
                      <a:pPr algn="ctr">
                        <a:lnSpc>
                          <a:spcPct val="107000"/>
                        </a:lnSpc>
                        <a:spcAft>
                          <a:spcPts val="0"/>
                        </a:spcAft>
                        <a:tabLst>
                          <a:tab pos="1076325" algn="l"/>
                        </a:tabLst>
                      </a:pPr>
                      <a:r>
                        <a:rPr lang="ru-RU" sz="1000" b="1" dirty="0">
                          <a:solidFill>
                            <a:schemeClr val="tx1"/>
                          </a:solidFill>
                          <a:effectLst/>
                        </a:rPr>
                        <a:t>10 обучающихся  </a:t>
                      </a:r>
                      <a:endParaRPr lang="ru-RU"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83" marR="6383" marT="0" marB="0">
                    <a:solidFill>
                      <a:schemeClr val="accent6">
                        <a:lumMod val="40000"/>
                        <a:lumOff val="60000"/>
                      </a:schemeClr>
                    </a:solidFill>
                  </a:tcPr>
                </a:tc>
                <a:extLst>
                  <a:ext uri="{0D108BD9-81ED-4DB2-BD59-A6C34878D82A}">
                    <a16:rowId xmlns:a16="http://schemas.microsoft.com/office/drawing/2014/main" val="1336109776"/>
                  </a:ext>
                </a:extLst>
              </a:tr>
            </a:tbl>
          </a:graphicData>
        </a:graphic>
      </p:graphicFrame>
    </p:spTree>
    <p:extLst>
      <p:ext uri="{BB962C8B-B14F-4D97-AF65-F5344CB8AC3E}">
        <p14:creationId xmlns:p14="http://schemas.microsoft.com/office/powerpoint/2010/main" val="501895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Заголовок 1">
            <a:extLst>
              <a:ext uri="{FF2B5EF4-FFF2-40B4-BE49-F238E27FC236}">
                <a16:creationId xmlns:a16="http://schemas.microsoft.com/office/drawing/2014/main" id="{94A4A266-E4C8-458C-B5D4-51F3B5D7E7DE}"/>
              </a:ext>
            </a:extLst>
          </p:cNvPr>
          <p:cNvSpPr>
            <a:spLocks noGrp="1"/>
          </p:cNvSpPr>
          <p:nvPr>
            <p:ph type="title"/>
          </p:nvPr>
        </p:nvSpPr>
        <p:spPr>
          <a:xfrm>
            <a:off x="219075" y="314325"/>
            <a:ext cx="11668125" cy="6438900"/>
          </a:xfrm>
        </p:spPr>
        <p:txBody>
          <a:bodyPr>
            <a:normAutofit/>
          </a:bodyPr>
          <a:lstStyle/>
          <a:p>
            <a:pPr algn="ctr"/>
            <a:r>
              <a:rPr lang="ru-RU" sz="2000" b="1" dirty="0"/>
              <a:t>Несовершеннолетние,  состоящие  на различных видах учета,</a:t>
            </a:r>
            <a:br>
              <a:rPr lang="ru-RU" sz="2000" b="1" dirty="0"/>
            </a:br>
            <a:r>
              <a:rPr lang="ru-RU" sz="2000" b="1" dirty="0"/>
              <a:t>вовлечены во Всероссийский проект РДШ «Классные встречи». Проект создан для формирования у детей и подростков ценностных ориентиров через формат доверительного общения с людьми, профессионалами своего дела, получившими общественное признание.</a:t>
            </a:r>
            <a:br>
              <a:rPr lang="ru-RU" sz="2000" b="1" dirty="0"/>
            </a:br>
            <a:br>
              <a:rPr lang="ru-RU" sz="2000" b="1" dirty="0"/>
            </a:br>
            <a:br>
              <a:rPr lang="ru-RU" sz="2000" b="1" dirty="0"/>
            </a:br>
            <a:br>
              <a:rPr lang="ru-RU" sz="2000" b="1" dirty="0"/>
            </a:br>
            <a:br>
              <a:rPr lang="ru-RU" sz="2000" b="1" dirty="0"/>
            </a:br>
            <a:br>
              <a:rPr lang="ru-RU" sz="2000" b="1" dirty="0"/>
            </a:br>
            <a:br>
              <a:rPr lang="ru-RU" sz="2000" b="1" dirty="0"/>
            </a:br>
            <a:br>
              <a:rPr lang="ru-RU" sz="2000" b="1" dirty="0"/>
            </a:br>
            <a:br>
              <a:rPr lang="ru-RU" sz="2000" b="1" dirty="0"/>
            </a:br>
            <a:br>
              <a:rPr lang="ru-RU" sz="2000" b="1" dirty="0"/>
            </a:br>
            <a:br>
              <a:rPr lang="ru-RU" sz="2000" b="1" dirty="0"/>
            </a:br>
            <a:br>
              <a:rPr lang="ru-RU" sz="2000" b="1" dirty="0"/>
            </a:br>
            <a:br>
              <a:rPr lang="ru-RU" sz="2000" b="1" dirty="0"/>
            </a:br>
            <a:r>
              <a:rPr lang="ru-RU" sz="2000" b="1" dirty="0"/>
              <a:t>Проект дает возможность детям задать «непубличные вопросы», получить на них, по возможности, «искренние» ответы, узнать секреты мастерства, понятия «любимое дело», «успех», «труд», «достижение». Такие встречи организуются на рабочем месте гостя КВ, преследуя дополнительную цель – вовлечение ребенка в полезную для него деятельность и знакомство детей с социальными объектами района. </a:t>
            </a:r>
            <a:br>
              <a:rPr lang="ru-RU" sz="2000" b="1" dirty="0"/>
            </a:br>
            <a:r>
              <a:rPr lang="ru-RU" sz="2000" b="1" dirty="0">
                <a:solidFill>
                  <a:srgbClr val="C00000"/>
                </a:solidFill>
              </a:rPr>
              <a:t>в 2020 – 6 встреч, 2021 – 7 встреч, в 2022 – 3 встречи.</a:t>
            </a:r>
            <a:br>
              <a:rPr lang="ru-RU" sz="2000" dirty="0">
                <a:solidFill>
                  <a:srgbClr val="C00000"/>
                </a:solidFill>
              </a:rPr>
            </a:br>
            <a:endParaRPr lang="ru-RU" sz="2000" dirty="0">
              <a:solidFill>
                <a:srgbClr val="C00000"/>
              </a:solidFill>
            </a:endParaRPr>
          </a:p>
        </p:txBody>
      </p:sp>
      <p:pic>
        <p:nvPicPr>
          <p:cNvPr id="12" name="Рисунок 11">
            <a:extLst>
              <a:ext uri="{FF2B5EF4-FFF2-40B4-BE49-F238E27FC236}">
                <a16:creationId xmlns:a16="http://schemas.microsoft.com/office/drawing/2014/main" id="{F1274BBF-AC74-4AC2-B79E-1C1E52D57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5276" y="1876425"/>
            <a:ext cx="2651324" cy="2690812"/>
          </a:xfrm>
          <a:prstGeom prst="rect">
            <a:avLst/>
          </a:prstGeom>
        </p:spPr>
      </p:pic>
    </p:spTree>
    <p:extLst>
      <p:ext uri="{BB962C8B-B14F-4D97-AF65-F5344CB8AC3E}">
        <p14:creationId xmlns:p14="http://schemas.microsoft.com/office/powerpoint/2010/main" val="1795105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2" name="Заголовок 1">
            <a:extLst>
              <a:ext uri="{FF2B5EF4-FFF2-40B4-BE49-F238E27FC236}">
                <a16:creationId xmlns:a16="http://schemas.microsoft.com/office/drawing/2014/main" id="{94A4A266-E4C8-458C-B5D4-51F3B5D7E7DE}"/>
              </a:ext>
            </a:extLst>
          </p:cNvPr>
          <p:cNvSpPr>
            <a:spLocks noGrp="1"/>
          </p:cNvSpPr>
          <p:nvPr>
            <p:ph type="title"/>
          </p:nvPr>
        </p:nvSpPr>
        <p:spPr>
          <a:xfrm>
            <a:off x="371476" y="133351"/>
            <a:ext cx="6705599" cy="2809874"/>
          </a:xfrm>
        </p:spPr>
        <p:txBody>
          <a:bodyPr>
            <a:noAutofit/>
          </a:bodyPr>
          <a:lstStyle/>
          <a:p>
            <a:pPr algn="ctr"/>
            <a:r>
              <a:rPr lang="ru-RU" sz="2400" b="1" dirty="0"/>
              <a:t>В рамках Всероссийской акции, </a:t>
            </a:r>
            <a:br>
              <a:rPr lang="ru-RU" sz="2400" b="1" dirty="0"/>
            </a:br>
            <a:r>
              <a:rPr lang="ru-RU" sz="2400" b="1" dirty="0"/>
              <a:t>посвящённой Дню защитника Отечества, в Центре внешкольной работы прошла встреча с полковником в отставке, Крыловым В.В. рассказал о своей службе в милиции, об участии в Карабахском конфликте. – </a:t>
            </a:r>
            <a:r>
              <a:rPr lang="ru-RU" sz="2400" b="1" dirty="0">
                <a:solidFill>
                  <a:srgbClr val="C00000"/>
                </a:solidFill>
              </a:rPr>
              <a:t>9 участников</a:t>
            </a:r>
          </a:p>
        </p:txBody>
      </p:sp>
      <p:sp>
        <p:nvSpPr>
          <p:cNvPr id="4" name="Заголовок 1">
            <a:extLst>
              <a:ext uri="{FF2B5EF4-FFF2-40B4-BE49-F238E27FC236}">
                <a16:creationId xmlns:a16="http://schemas.microsoft.com/office/drawing/2014/main" id="{591B2629-CC2C-412F-B55D-0DA028E7FC31}"/>
              </a:ext>
            </a:extLst>
          </p:cNvPr>
          <p:cNvSpPr txBox="1">
            <a:spLocks/>
          </p:cNvSpPr>
          <p:nvPr/>
        </p:nvSpPr>
        <p:spPr>
          <a:xfrm>
            <a:off x="4400551" y="4076700"/>
            <a:ext cx="7143750" cy="20383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a:t>
            </a:r>
            <a:r>
              <a:rPr lang="ru-RU" sz="2400" b="1" dirty="0" err="1"/>
              <a:t>С</a:t>
            </a:r>
            <a:r>
              <a:rPr lang="ru-RU" sz="2400" b="1" dirty="0"/>
              <a:t>. </a:t>
            </a:r>
            <a:r>
              <a:rPr lang="ru-RU" sz="2400" b="1" dirty="0" err="1"/>
              <a:t>Анитипиным</a:t>
            </a:r>
            <a:r>
              <a:rPr lang="ru-RU" sz="2400" b="1" dirty="0"/>
              <a:t>, руководителем Молодёжного клуба Русского географического общества. Во время прямого эфира он рассказал о знаковых событиях, известных людях в нашей области – </a:t>
            </a:r>
            <a:r>
              <a:rPr lang="ru-RU" sz="2400" b="1" dirty="0">
                <a:solidFill>
                  <a:srgbClr val="C00000"/>
                </a:solidFill>
              </a:rPr>
              <a:t>18 участников</a:t>
            </a:r>
          </a:p>
        </p:txBody>
      </p:sp>
      <p:pic>
        <p:nvPicPr>
          <p:cNvPr id="8" name="Рисунок 7">
            <a:extLst>
              <a:ext uri="{FF2B5EF4-FFF2-40B4-BE49-F238E27FC236}">
                <a16:creationId xmlns:a16="http://schemas.microsoft.com/office/drawing/2014/main" id="{0428817A-4AE2-4259-9011-0D9577757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7075" y="247650"/>
            <a:ext cx="4775201" cy="3581401"/>
          </a:xfrm>
          <a:prstGeom prst="rect">
            <a:avLst/>
          </a:prstGeom>
        </p:spPr>
      </p:pic>
      <p:pic>
        <p:nvPicPr>
          <p:cNvPr id="10" name="Рисунок 9">
            <a:extLst>
              <a:ext uri="{FF2B5EF4-FFF2-40B4-BE49-F238E27FC236}">
                <a16:creationId xmlns:a16="http://schemas.microsoft.com/office/drawing/2014/main" id="{A21EB251-B431-4112-94FA-786053E58C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6955" y="2751517"/>
            <a:ext cx="3237858" cy="3917191"/>
          </a:xfrm>
          <a:prstGeom prst="rect">
            <a:avLst/>
          </a:prstGeom>
        </p:spPr>
      </p:pic>
    </p:spTree>
    <p:extLst>
      <p:ext uri="{BB962C8B-B14F-4D97-AF65-F5344CB8AC3E}">
        <p14:creationId xmlns:p14="http://schemas.microsoft.com/office/powerpoint/2010/main" val="1650894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E26EB83F-4F43-4D0C-B1AE-472B0EBF1722}"/>
              </a:ext>
            </a:extLst>
          </p:cNvPr>
          <p:cNvSpPr txBox="1">
            <a:spLocks/>
          </p:cNvSpPr>
          <p:nvPr/>
        </p:nvSpPr>
        <p:spPr>
          <a:xfrm>
            <a:off x="419101" y="333377"/>
            <a:ext cx="7143750"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a:t>
            </a:r>
            <a:r>
              <a:rPr lang="ru-RU" sz="2400" b="1" dirty="0" err="1"/>
              <a:t>Лукутиной</a:t>
            </a:r>
            <a:r>
              <a:rPr lang="ru-RU" sz="2400" b="1" dirty="0"/>
              <a:t> Е.А. руководителем образцового хореографического ансамбля "Проталинка" Детской школы искусств г. Юрьев-Польского. </a:t>
            </a:r>
          </a:p>
          <a:p>
            <a:pPr algn="ctr"/>
            <a:r>
              <a:rPr lang="ru-RU" sz="2400" b="1" dirty="0"/>
              <a:t>Её подопечные - лауреаты международных и всероссийских конкурсов – </a:t>
            </a:r>
            <a:r>
              <a:rPr lang="ru-RU" sz="2400" b="1" dirty="0">
                <a:solidFill>
                  <a:srgbClr val="C00000"/>
                </a:solidFill>
              </a:rPr>
              <a:t>12 участников</a:t>
            </a:r>
          </a:p>
        </p:txBody>
      </p:sp>
      <p:sp>
        <p:nvSpPr>
          <p:cNvPr id="7" name="Заголовок 1">
            <a:extLst>
              <a:ext uri="{FF2B5EF4-FFF2-40B4-BE49-F238E27FC236}">
                <a16:creationId xmlns:a16="http://schemas.microsoft.com/office/drawing/2014/main" id="{8C81FD5D-CFE0-4BA9-90AF-9F11669BAB97}"/>
              </a:ext>
            </a:extLst>
          </p:cNvPr>
          <p:cNvSpPr txBox="1">
            <a:spLocks/>
          </p:cNvSpPr>
          <p:nvPr/>
        </p:nvSpPr>
        <p:spPr>
          <a:xfrm>
            <a:off x="4848226" y="3476628"/>
            <a:ext cx="7143750"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начальником отдела природных ресурсов и охраны окружающей среды Юрьев-Польского района Лукьяновой В.А</a:t>
            </a:r>
          </a:p>
          <a:p>
            <a:pPr algn="ctr"/>
            <a:r>
              <a:rPr lang="ru-RU" sz="2400" b="1" dirty="0"/>
              <a:t>Ребята узнали об экологической обстановке в районе, о природных богатствах, об ответственности за нарушение правил природопользования и за организацию несанкционированных свалок на территориях населённых пунктов – </a:t>
            </a:r>
            <a:r>
              <a:rPr lang="ru-RU" sz="2400" b="1" dirty="0">
                <a:solidFill>
                  <a:srgbClr val="C00000"/>
                </a:solidFill>
              </a:rPr>
              <a:t>16 участников</a:t>
            </a:r>
          </a:p>
        </p:txBody>
      </p:sp>
      <p:pic>
        <p:nvPicPr>
          <p:cNvPr id="9" name="Рисунок 8">
            <a:extLst>
              <a:ext uri="{FF2B5EF4-FFF2-40B4-BE49-F238E27FC236}">
                <a16:creationId xmlns:a16="http://schemas.microsoft.com/office/drawing/2014/main" id="{8BC03F53-DD5F-49FA-8D23-9B90A671641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19101" y="3143251"/>
            <a:ext cx="4276725" cy="3207544"/>
          </a:xfrm>
          <a:prstGeom prst="rect">
            <a:avLst/>
          </a:prstGeom>
        </p:spPr>
      </p:pic>
      <p:pic>
        <p:nvPicPr>
          <p:cNvPr id="11" name="Рисунок 10">
            <a:extLst>
              <a:ext uri="{FF2B5EF4-FFF2-40B4-BE49-F238E27FC236}">
                <a16:creationId xmlns:a16="http://schemas.microsoft.com/office/drawing/2014/main" id="{AD60288A-9C2C-42D7-BF73-85EB5BB258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96255" y="836724"/>
            <a:ext cx="2781297" cy="2592276"/>
          </a:xfrm>
          <a:prstGeom prst="rect">
            <a:avLst/>
          </a:prstGeom>
        </p:spPr>
      </p:pic>
    </p:spTree>
    <p:extLst>
      <p:ext uri="{BB962C8B-B14F-4D97-AF65-F5344CB8AC3E}">
        <p14:creationId xmlns:p14="http://schemas.microsoft.com/office/powerpoint/2010/main" val="3354195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571501" y="485777"/>
            <a:ext cx="7143750"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подполковником милиции в отставке, воином-интернационалистом, </a:t>
            </a:r>
            <a:r>
              <a:rPr lang="ru-RU" sz="2400" b="1" dirty="0" err="1"/>
              <a:t>Халиковым</a:t>
            </a:r>
            <a:r>
              <a:rPr lang="ru-RU" sz="2400" b="1" dirty="0"/>
              <a:t> Р.А. Ребята услышали рассказ о службе в погранвойсках, о своём участие в военном конфликте в Демократической Республике Афганистан, в боевых действиях на Северном Кавказе – </a:t>
            </a:r>
            <a:r>
              <a:rPr lang="ru-RU" sz="2400" b="1" dirty="0">
                <a:solidFill>
                  <a:srgbClr val="C00000"/>
                </a:solidFill>
              </a:rPr>
              <a:t>10 участников.</a:t>
            </a: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3892492" y="3671888"/>
            <a:ext cx="7804209"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Савиной Е.Е.,  руководителем клубными формированиями «В мире творчества», «Юный художник» районного Центра культуры и досуга. На встрече поговорили о русских обычаях, традициях и народном творчестве.</a:t>
            </a:r>
          </a:p>
          <a:p>
            <a:pPr algn="ctr"/>
            <a:r>
              <a:rPr lang="ru-RU" sz="2400" b="1" dirty="0"/>
              <a:t>Во второй части встречи Екатерина Евгеньевна провела мастер-класс по рисованию углём </a:t>
            </a:r>
            <a:r>
              <a:rPr lang="ru-RU" sz="2400" b="1" dirty="0">
                <a:solidFill>
                  <a:srgbClr val="C00000"/>
                </a:solidFill>
              </a:rPr>
              <a:t>– 25  участников.</a:t>
            </a:r>
          </a:p>
        </p:txBody>
      </p:sp>
      <p:pic>
        <p:nvPicPr>
          <p:cNvPr id="8" name="Рисунок 7">
            <a:extLst>
              <a:ext uri="{FF2B5EF4-FFF2-40B4-BE49-F238E27FC236}">
                <a16:creationId xmlns:a16="http://schemas.microsoft.com/office/drawing/2014/main" id="{2CA9F817-8FCF-4D58-9670-AB34279E453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90624" y="2990850"/>
            <a:ext cx="2762250" cy="3683000"/>
          </a:xfrm>
          <a:prstGeom prst="rect">
            <a:avLst/>
          </a:prstGeom>
        </p:spPr>
      </p:pic>
      <p:pic>
        <p:nvPicPr>
          <p:cNvPr id="10" name="Рисунок 9">
            <a:extLst>
              <a:ext uri="{FF2B5EF4-FFF2-40B4-BE49-F238E27FC236}">
                <a16:creationId xmlns:a16="http://schemas.microsoft.com/office/drawing/2014/main" id="{9093E191-C411-4326-AA6F-2F0887EB31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43839" y="376238"/>
            <a:ext cx="3505200" cy="3505200"/>
          </a:xfrm>
          <a:prstGeom prst="rect">
            <a:avLst/>
          </a:prstGeom>
        </p:spPr>
      </p:pic>
    </p:spTree>
    <p:extLst>
      <p:ext uri="{BB962C8B-B14F-4D97-AF65-F5344CB8AC3E}">
        <p14:creationId xmlns:p14="http://schemas.microsoft.com/office/powerpoint/2010/main" val="2835354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228600" y="485777"/>
            <a:ext cx="7715250"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ea typeface="Calibri" panose="020F0502020204030204" pitchFamily="34" charset="0"/>
              </a:rPr>
              <a:t>Встреча с Осеевой Л.Н., заместителем директора по учебно-воспитательной работе МБОУ «Косинская ООШ»,</a:t>
            </a:r>
            <a:r>
              <a:rPr lang="ru-RU" sz="2000" b="1" dirty="0">
                <a:ea typeface="Calibri" panose="020F0502020204030204" pitchFamily="34" charset="0"/>
                <a:cs typeface="Times New Roman" panose="02020603050405020304" pitchFamily="18" charset="0"/>
              </a:rPr>
              <a:t> </a:t>
            </a:r>
            <a:r>
              <a:rPr lang="ru-RU" sz="2400" b="1" dirty="0">
                <a:ea typeface="Calibri" panose="020F0502020204030204" pitchFamily="34" charset="0"/>
              </a:rPr>
              <a:t>Людмила Николаевна, по образованию историк, работает в сфере образования более тридцати лет. Стояла у истоков создания клуба «Святослав», разрабатывала образовательную программу, включающую четыре модуля: физическая подготовка, военная история, туризм и основы православной культуры </a:t>
            </a:r>
            <a:r>
              <a:rPr lang="ru-RU" sz="2400" b="1" dirty="0">
                <a:solidFill>
                  <a:srgbClr val="C00000"/>
                </a:solidFill>
                <a:ea typeface="Calibri" panose="020F0502020204030204" pitchFamily="34" charset="0"/>
              </a:rPr>
              <a:t>- 12 участников.</a:t>
            </a:r>
            <a:endParaRPr lang="ru-RU" sz="2400" b="1" dirty="0">
              <a:solidFill>
                <a:srgbClr val="C00000"/>
              </a:solidFill>
            </a:endParaRP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552951" y="3671888"/>
            <a:ext cx="7143750"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библиотекарем детской модельной библиотеки О.В. </a:t>
            </a:r>
            <a:r>
              <a:rPr lang="ru-RU" sz="2400" b="1" dirty="0" err="1"/>
              <a:t>Минигуловой</a:t>
            </a:r>
            <a:r>
              <a:rPr lang="ru-RU" sz="2400" b="1" dirty="0"/>
              <a:t>,</a:t>
            </a:r>
          </a:p>
          <a:p>
            <a:pPr algn="ctr"/>
            <a:r>
              <a:rPr lang="ru-RU" sz="2400" b="1" dirty="0"/>
              <a:t>поговорили о важности чтения книг, которые открывают человеку новые миры, новые горизонты, новые впечатления и переживания </a:t>
            </a:r>
            <a:r>
              <a:rPr lang="ru-RU" sz="2400" b="1" dirty="0">
                <a:solidFill>
                  <a:srgbClr val="C00000"/>
                </a:solidFill>
              </a:rPr>
              <a:t>– 16 участников</a:t>
            </a:r>
            <a:r>
              <a:rPr lang="ru-RU" sz="2400" b="1" dirty="0"/>
              <a:t>.</a:t>
            </a:r>
          </a:p>
        </p:txBody>
      </p:sp>
      <p:pic>
        <p:nvPicPr>
          <p:cNvPr id="9" name="Рисунок 8">
            <a:extLst>
              <a:ext uri="{FF2B5EF4-FFF2-40B4-BE49-F238E27FC236}">
                <a16:creationId xmlns:a16="http://schemas.microsoft.com/office/drawing/2014/main" id="{63F4C775-B8C7-4A44-BA3D-AF3FB682DD2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90701" y="3181350"/>
            <a:ext cx="2571750" cy="3429000"/>
          </a:xfrm>
          <a:prstGeom prst="rect">
            <a:avLst/>
          </a:prstGeom>
        </p:spPr>
      </p:pic>
      <p:pic>
        <p:nvPicPr>
          <p:cNvPr id="11" name="Рисунок 10">
            <a:extLst>
              <a:ext uri="{FF2B5EF4-FFF2-40B4-BE49-F238E27FC236}">
                <a16:creationId xmlns:a16="http://schemas.microsoft.com/office/drawing/2014/main" id="{042D26C8-C522-426F-8BE4-F2BF46BD536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10575" y="212725"/>
            <a:ext cx="2933700" cy="3911600"/>
          </a:xfrm>
          <a:prstGeom prst="rect">
            <a:avLst/>
          </a:prstGeom>
        </p:spPr>
      </p:pic>
    </p:spTree>
    <p:extLst>
      <p:ext uri="{BB962C8B-B14F-4D97-AF65-F5344CB8AC3E}">
        <p14:creationId xmlns:p14="http://schemas.microsoft.com/office/powerpoint/2010/main" val="2737518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571501" y="485777"/>
            <a:ext cx="6619874"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тренером по плаванию детского спортивно-оздоровительного образовательного центра, кандидатом в мастера спорта по плаванию </a:t>
            </a:r>
          </a:p>
          <a:p>
            <a:pPr algn="ctr"/>
            <a:r>
              <a:rPr lang="ru-RU" sz="2400" b="1" dirty="0"/>
              <a:t>Галкиной В.А. посвящалась прикладному плаванию </a:t>
            </a:r>
            <a:r>
              <a:rPr lang="ru-RU" sz="2400" b="1" dirty="0">
                <a:solidFill>
                  <a:srgbClr val="C00000"/>
                </a:solidFill>
              </a:rPr>
              <a:t>– 18 участников.</a:t>
            </a: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552951" y="3671888"/>
            <a:ext cx="7143750"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заместителем директора по воспитательной работе Центра внешкольной работы г. Юрьев - Польского Миловской Н.Ю. </a:t>
            </a:r>
          </a:p>
          <a:p>
            <a:pPr algn="ctr"/>
            <a:r>
              <a:rPr lang="ru-RU" sz="2400" b="1" dirty="0"/>
              <a:t>Наталья Юрьевна рассказала о своей работе с подрастающим поколением города и района в разные годы </a:t>
            </a:r>
            <a:r>
              <a:rPr lang="ru-RU" sz="2400" b="1" dirty="0">
                <a:solidFill>
                  <a:srgbClr val="C00000"/>
                </a:solidFill>
              </a:rPr>
              <a:t>– 28 участников.</a:t>
            </a:r>
          </a:p>
        </p:txBody>
      </p:sp>
      <p:pic>
        <p:nvPicPr>
          <p:cNvPr id="3" name="Рисунок 2">
            <a:extLst>
              <a:ext uri="{FF2B5EF4-FFF2-40B4-BE49-F238E27FC236}">
                <a16:creationId xmlns:a16="http://schemas.microsoft.com/office/drawing/2014/main" id="{A065FD38-3726-4C24-A905-F0FD46EEAF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0425" y="376238"/>
            <a:ext cx="4533901" cy="3400426"/>
          </a:xfrm>
          <a:prstGeom prst="rect">
            <a:avLst/>
          </a:prstGeom>
        </p:spPr>
      </p:pic>
      <p:pic>
        <p:nvPicPr>
          <p:cNvPr id="8" name="Рисунок 7">
            <a:extLst>
              <a:ext uri="{FF2B5EF4-FFF2-40B4-BE49-F238E27FC236}">
                <a16:creationId xmlns:a16="http://schemas.microsoft.com/office/drawing/2014/main" id="{99D677EE-E156-49F6-BBD0-1CC395B8C8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638" y="3429000"/>
            <a:ext cx="4357688" cy="3125639"/>
          </a:xfrm>
          <a:prstGeom prst="rect">
            <a:avLst/>
          </a:prstGeom>
        </p:spPr>
      </p:pic>
    </p:spTree>
    <p:extLst>
      <p:ext uri="{BB962C8B-B14F-4D97-AF65-F5344CB8AC3E}">
        <p14:creationId xmlns:p14="http://schemas.microsoft.com/office/powerpoint/2010/main" val="1952690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266700" y="228600"/>
            <a:ext cx="8524962" cy="3067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Культурно о культуре.</a:t>
            </a:r>
          </a:p>
          <a:p>
            <a:pPr algn="ctr"/>
            <a:r>
              <a:rPr lang="ru-RU" sz="2400" b="1" dirty="0"/>
              <a:t>Встреча с Виктором Алексеевым, ведущим специалистом (по кино) и Игорем Каленовым, звукорежиссером районного центра культуры и досуга.</a:t>
            </a:r>
          </a:p>
          <a:p>
            <a:pPr algn="ctr"/>
            <a:r>
              <a:rPr lang="ru-RU" sz="2400" b="1" dirty="0"/>
              <a:t>Говорили они о жизненном пути, о своей нынешней деятельности, о секретах личного успеха.</a:t>
            </a:r>
          </a:p>
          <a:p>
            <a:pPr algn="ctr"/>
            <a:r>
              <a:rPr lang="ru-RU" sz="2400" b="1" dirty="0"/>
              <a:t>А также высказали свою точку зрения на процесс формирования современного культурного человека  - </a:t>
            </a:r>
            <a:r>
              <a:rPr lang="ru-RU" sz="2400" b="1" dirty="0">
                <a:solidFill>
                  <a:srgbClr val="C00000"/>
                </a:solidFill>
              </a:rPr>
              <a:t>14 участников.</a:t>
            </a: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552951" y="3892492"/>
            <a:ext cx="7143750" cy="27369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управляющим спортивными объектами города Кудряшовым Д.В.</a:t>
            </a:r>
          </a:p>
          <a:p>
            <a:pPr algn="ctr"/>
            <a:r>
              <a:rPr lang="ru-RU" sz="2400" b="1" dirty="0"/>
              <a:t>Дмитрий Валентинович провел большую интересную экскурсию по новому спортивному сооружению. Дети увидели галерею спортивной славы, зал для занятий дзюдо, тренажерный зал, </a:t>
            </a:r>
            <a:r>
              <a:rPr lang="ru-RU" sz="2400" b="1" dirty="0" err="1"/>
              <a:t>воркаут</a:t>
            </a:r>
            <a:r>
              <a:rPr lang="ru-RU" sz="2400" b="1" dirty="0"/>
              <a:t> и другое </a:t>
            </a:r>
            <a:r>
              <a:rPr lang="ru-RU" sz="2400" b="1" dirty="0">
                <a:solidFill>
                  <a:srgbClr val="C00000"/>
                </a:solidFill>
              </a:rPr>
              <a:t>– 22 участника.</a:t>
            </a:r>
          </a:p>
        </p:txBody>
      </p:sp>
      <p:pic>
        <p:nvPicPr>
          <p:cNvPr id="3" name="Рисунок 2">
            <a:extLst>
              <a:ext uri="{FF2B5EF4-FFF2-40B4-BE49-F238E27FC236}">
                <a16:creationId xmlns:a16="http://schemas.microsoft.com/office/drawing/2014/main" id="{5E58CD3E-7F14-4AFC-8B8B-20D2F24A8E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9224" y="228600"/>
            <a:ext cx="2819400" cy="3759200"/>
          </a:xfrm>
          <a:prstGeom prst="rect">
            <a:avLst/>
          </a:prstGeom>
        </p:spPr>
      </p:pic>
      <p:pic>
        <p:nvPicPr>
          <p:cNvPr id="10" name="Рисунок 9">
            <a:extLst>
              <a:ext uri="{FF2B5EF4-FFF2-40B4-BE49-F238E27FC236}">
                <a16:creationId xmlns:a16="http://schemas.microsoft.com/office/drawing/2014/main" id="{D79DAE30-ADB0-4BFD-B0C5-D005EF204FF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33376" y="3657493"/>
            <a:ext cx="4286250" cy="2838665"/>
          </a:xfrm>
          <a:prstGeom prst="rect">
            <a:avLst/>
          </a:prstGeom>
        </p:spPr>
      </p:pic>
    </p:spTree>
    <p:extLst>
      <p:ext uri="{BB962C8B-B14F-4D97-AF65-F5344CB8AC3E}">
        <p14:creationId xmlns:p14="http://schemas.microsoft.com/office/powerpoint/2010/main" val="3873962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212223" y="485777"/>
            <a:ext cx="8445216"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заслуженным тренером РФ по самбо Ю.А. </a:t>
            </a:r>
            <a:r>
              <a:rPr lang="ru-RU" sz="2400" b="1" dirty="0" err="1"/>
              <a:t>Сенюковым</a:t>
            </a:r>
            <a:r>
              <a:rPr lang="ru-RU" sz="2400" b="1" dirty="0"/>
              <a:t>. Провел мастер-класс по подтягиванию на перекладине для мальчиков. Много правильных вещей говорил заслуженный тренер ребятам.</a:t>
            </a:r>
          </a:p>
          <a:p>
            <a:pPr algn="ctr"/>
            <a:r>
              <a:rPr lang="ru-RU" sz="2400" b="1" dirty="0"/>
              <a:t>Если сформулировать одной фразой, то получится        «Сделай себя сам!» </a:t>
            </a:r>
            <a:r>
              <a:rPr lang="ru-RU" sz="2400" b="1" dirty="0">
                <a:solidFill>
                  <a:srgbClr val="C00000"/>
                </a:solidFill>
              </a:rPr>
              <a:t>- 22 участника.</a:t>
            </a: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552951" y="3671888"/>
            <a:ext cx="7143750" cy="280987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со старшим дознавателем службы дознания ОМВД России по Юрьев-Польскому району Светланой Арбузовой.</a:t>
            </a:r>
          </a:p>
          <a:p>
            <a:pPr algn="ctr"/>
            <a:r>
              <a:rPr lang="ru-RU" sz="2400" b="1" dirty="0"/>
              <a:t>Разговаривали и размышляли о многом: о поступках и проступках, о делах и делишках,</a:t>
            </a:r>
          </a:p>
          <a:p>
            <a:pPr algn="ctr"/>
            <a:r>
              <a:rPr lang="ru-RU" sz="2400" b="1" dirty="0"/>
              <a:t>о действии и бездействии, о сочувствии и равнодушии </a:t>
            </a:r>
            <a:r>
              <a:rPr lang="ru-RU" sz="2400" b="1" dirty="0">
                <a:solidFill>
                  <a:srgbClr val="C00000"/>
                </a:solidFill>
              </a:rPr>
              <a:t>– 11 участников.</a:t>
            </a:r>
          </a:p>
        </p:txBody>
      </p:sp>
      <p:pic>
        <p:nvPicPr>
          <p:cNvPr id="2" name="Рисунок 1">
            <a:extLst>
              <a:ext uri="{FF2B5EF4-FFF2-40B4-BE49-F238E27FC236}">
                <a16:creationId xmlns:a16="http://schemas.microsoft.com/office/drawing/2014/main" id="{BC10BFB4-3231-4A2F-A9E7-5018778745C6}"/>
              </a:ext>
            </a:extLst>
          </p:cNvPr>
          <p:cNvPicPr>
            <a:picLocks noChangeAspect="1"/>
          </p:cNvPicPr>
          <p:nvPr/>
        </p:nvPicPr>
        <p:blipFill>
          <a:blip r:embed="rId3"/>
          <a:stretch>
            <a:fillRect/>
          </a:stretch>
        </p:blipFill>
        <p:spPr>
          <a:xfrm>
            <a:off x="212223" y="3409950"/>
            <a:ext cx="4340728" cy="3255546"/>
          </a:xfrm>
          <a:prstGeom prst="rect">
            <a:avLst/>
          </a:prstGeom>
        </p:spPr>
      </p:pic>
      <p:pic>
        <p:nvPicPr>
          <p:cNvPr id="4" name="Рисунок 3">
            <a:extLst>
              <a:ext uri="{FF2B5EF4-FFF2-40B4-BE49-F238E27FC236}">
                <a16:creationId xmlns:a16="http://schemas.microsoft.com/office/drawing/2014/main" id="{CF7CD149-3B2C-48A1-8E4E-0A2EAB2BDE0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915399" y="189132"/>
            <a:ext cx="2705100" cy="3606800"/>
          </a:xfrm>
          <a:prstGeom prst="rect">
            <a:avLst/>
          </a:prstGeom>
        </p:spPr>
      </p:pic>
    </p:spTree>
    <p:extLst>
      <p:ext uri="{BB962C8B-B14F-4D97-AF65-F5344CB8AC3E}">
        <p14:creationId xmlns:p14="http://schemas.microsoft.com/office/powerpoint/2010/main" val="709471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5" y="485777"/>
            <a:ext cx="7191375" cy="28098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Творческая работа — это труд.</a:t>
            </a:r>
          </a:p>
          <a:p>
            <a:pPr algn="ctr"/>
            <a:r>
              <a:rPr lang="ru-RU" sz="2400" b="1" dirty="0"/>
              <a:t>Экскурсию в МБУ ДО "Юрьев-Польская детская школа искусств" провела директор Логинова Т. Л.</a:t>
            </a:r>
          </a:p>
          <a:p>
            <a:pPr algn="ctr"/>
            <a:r>
              <a:rPr lang="ru-RU" sz="2400" b="1" dirty="0"/>
              <a:t>Встреча с преподавателем Морозовой Т. Н., провела увлекательный воркшоп по </a:t>
            </a:r>
            <a:r>
              <a:rPr lang="ru-RU" sz="2400" b="1" dirty="0" err="1"/>
              <a:t>бумагопластике</a:t>
            </a:r>
            <a:r>
              <a:rPr lang="ru-RU" sz="2400" b="1" dirty="0"/>
              <a:t> </a:t>
            </a:r>
          </a:p>
          <a:p>
            <a:pPr algn="ctr"/>
            <a:r>
              <a:rPr lang="ru-RU" sz="2400" b="1" dirty="0">
                <a:solidFill>
                  <a:srgbClr val="C00000"/>
                </a:solidFill>
              </a:rPr>
              <a:t>– 10 участников. </a:t>
            </a: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610099" y="3428999"/>
            <a:ext cx="7381875" cy="32882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400" b="1" dirty="0"/>
              <a:t>Встреча с ведущим методистом по экспозиционно-выставочной деятельности Юрьев-Польского историко-архитектурного и художественного музея </a:t>
            </a:r>
          </a:p>
          <a:p>
            <a:pPr algn="ctr"/>
            <a:r>
              <a:rPr lang="ru-RU" sz="2400" b="1" dirty="0"/>
              <a:t>Хлопковой Н.А.</a:t>
            </a:r>
          </a:p>
          <a:p>
            <a:pPr algn="ctr"/>
            <a:r>
              <a:rPr lang="ru-RU" sz="2400" b="1" dirty="0"/>
              <a:t>Она рассказала об истории города, о соборах и исторических зданиях, провела виртуальную экскурсию по улицам нашего города.</a:t>
            </a:r>
          </a:p>
          <a:p>
            <a:pPr algn="ctr"/>
            <a:r>
              <a:rPr lang="ru-RU" sz="2400" b="1" dirty="0"/>
              <a:t>Далее ребятам предстояло объединиться в группы и самостоятельно разработать туристический маршрут    "Моя малая Родина“</a:t>
            </a:r>
            <a:r>
              <a:rPr lang="en-US" sz="2400" b="1" dirty="0"/>
              <a:t> </a:t>
            </a:r>
            <a:r>
              <a:rPr lang="en-US" sz="2400" b="1" dirty="0">
                <a:solidFill>
                  <a:srgbClr val="C00000"/>
                </a:solidFill>
              </a:rPr>
              <a:t>– 24</a:t>
            </a:r>
            <a:r>
              <a:rPr lang="ru-RU" sz="2400" b="1" dirty="0">
                <a:solidFill>
                  <a:srgbClr val="C00000"/>
                </a:solidFill>
              </a:rPr>
              <a:t> участника</a:t>
            </a:r>
            <a:r>
              <a:rPr lang="ru-RU" sz="2400" b="1" dirty="0"/>
              <a:t>.</a:t>
            </a:r>
          </a:p>
        </p:txBody>
      </p:sp>
      <p:pic>
        <p:nvPicPr>
          <p:cNvPr id="2" name="Рисунок 1">
            <a:extLst>
              <a:ext uri="{FF2B5EF4-FFF2-40B4-BE49-F238E27FC236}">
                <a16:creationId xmlns:a16="http://schemas.microsoft.com/office/drawing/2014/main" id="{11266D42-DD23-4772-A909-A22F5AE77D25}"/>
              </a:ext>
            </a:extLst>
          </p:cNvPr>
          <p:cNvPicPr>
            <a:picLocks noChangeAspect="1"/>
          </p:cNvPicPr>
          <p:nvPr/>
        </p:nvPicPr>
        <p:blipFill>
          <a:blip r:embed="rId3"/>
          <a:stretch>
            <a:fillRect/>
          </a:stretch>
        </p:blipFill>
        <p:spPr>
          <a:xfrm>
            <a:off x="202309" y="3406851"/>
            <a:ext cx="4407790" cy="3310415"/>
          </a:xfrm>
          <a:prstGeom prst="rect">
            <a:avLst/>
          </a:prstGeom>
        </p:spPr>
      </p:pic>
      <p:pic>
        <p:nvPicPr>
          <p:cNvPr id="3" name="Рисунок 2">
            <a:extLst>
              <a:ext uri="{FF2B5EF4-FFF2-40B4-BE49-F238E27FC236}">
                <a16:creationId xmlns:a16="http://schemas.microsoft.com/office/drawing/2014/main" id="{F89F8FE4-1847-4FBA-B09C-3E2A21304743}"/>
              </a:ext>
            </a:extLst>
          </p:cNvPr>
          <p:cNvPicPr>
            <a:picLocks noChangeAspect="1"/>
          </p:cNvPicPr>
          <p:nvPr/>
        </p:nvPicPr>
        <p:blipFill>
          <a:blip r:embed="rId4"/>
          <a:stretch>
            <a:fillRect/>
          </a:stretch>
        </p:blipFill>
        <p:spPr>
          <a:xfrm>
            <a:off x="7315200" y="203123"/>
            <a:ext cx="4210312" cy="3159202"/>
          </a:xfrm>
          <a:prstGeom prst="rect">
            <a:avLst/>
          </a:prstGeom>
        </p:spPr>
      </p:pic>
    </p:spTree>
    <p:extLst>
      <p:ext uri="{BB962C8B-B14F-4D97-AF65-F5344CB8AC3E}">
        <p14:creationId xmlns:p14="http://schemas.microsoft.com/office/powerpoint/2010/main" val="3664992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6" y="483638"/>
            <a:ext cx="7191375" cy="28098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371476" y="75501"/>
            <a:ext cx="11820524" cy="47817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sz="2400" b="1" dirty="0">
                <a:solidFill>
                  <a:srgbClr val="C00000"/>
                </a:solidFill>
              </a:rPr>
              <a:t>Муниципальное бюджетное учреждение дополнительного образования </a:t>
            </a:r>
          </a:p>
          <a:p>
            <a:pPr lvl="0" algn="ctr">
              <a:defRPr/>
            </a:pPr>
            <a:r>
              <a:rPr lang="ru-RU" sz="2400" b="1" dirty="0">
                <a:solidFill>
                  <a:srgbClr val="C00000"/>
                </a:solidFill>
              </a:rPr>
              <a:t>«Детский оздоровительно-образовательный спортивный центр».</a:t>
            </a:r>
          </a:p>
          <a:p>
            <a:pPr lvl="0" algn="ctr">
              <a:defRPr/>
            </a:pPr>
            <a:endParaRPr lang="ru-RU" sz="2400" b="1" dirty="0">
              <a:solidFill>
                <a:prstClr val="black"/>
              </a:solidFill>
            </a:endParaRPr>
          </a:p>
          <a:p>
            <a:pPr lvl="0" algn="ctr">
              <a:defRPr/>
            </a:pPr>
            <a:r>
              <a:rPr lang="ru-RU" sz="2400" b="1" dirty="0">
                <a:solidFill>
                  <a:prstClr val="black"/>
                </a:solidFill>
              </a:rPr>
              <a:t>В 2019 году при взаимодействии с комиссией по делам несовершеннолетних и защите их прав, социальными педагогами общеобразовательных учреждений в МБУДО ДООСЦ открыта группа ОФП (общей физической подготовки) для несовершеннолетних, стоящих на различного вида учетах (школьный и КДН и ЗП). Такая форма организации оказалась востребована и в группу пришли заниматься 14 человек.  </a:t>
            </a:r>
          </a:p>
          <a:p>
            <a:pPr lvl="0" algn="ctr">
              <a:defRPr/>
            </a:pPr>
            <a:r>
              <a:rPr lang="ru-RU" sz="2400" b="1" dirty="0">
                <a:solidFill>
                  <a:prstClr val="black"/>
                </a:solidFill>
              </a:rPr>
              <a:t>      В 2020 году работало уже 2 такие группы.</a:t>
            </a:r>
          </a:p>
          <a:p>
            <a:pPr lvl="0" algn="ctr">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2" name="Таблица 1">
            <a:extLst>
              <a:ext uri="{FF2B5EF4-FFF2-40B4-BE49-F238E27FC236}">
                <a16:creationId xmlns:a16="http://schemas.microsoft.com/office/drawing/2014/main" id="{9B3AA040-A04C-4038-B8B2-B8ACDEA94968}"/>
              </a:ext>
            </a:extLst>
          </p:cNvPr>
          <p:cNvGraphicFramePr>
            <a:graphicFrameLocks noGrp="1"/>
          </p:cNvGraphicFramePr>
          <p:nvPr>
            <p:extLst>
              <p:ext uri="{D42A27DB-BD31-4B8C-83A1-F6EECF244321}">
                <p14:modId xmlns:p14="http://schemas.microsoft.com/office/powerpoint/2010/main" val="1501291823"/>
              </p:ext>
            </p:extLst>
          </p:nvPr>
        </p:nvGraphicFramePr>
        <p:xfrm>
          <a:off x="1162050" y="4496499"/>
          <a:ext cx="9658349" cy="1115736"/>
        </p:xfrm>
        <a:graphic>
          <a:graphicData uri="http://schemas.openxmlformats.org/drawingml/2006/table">
            <a:tbl>
              <a:tblPr firstRow="1" firstCol="1" bandRow="1">
                <a:tableStyleId>{5C22544A-7EE6-4342-B048-85BDC9FD1C3A}</a:tableStyleId>
              </a:tblPr>
              <a:tblGrid>
                <a:gridCol w="5604468">
                  <a:extLst>
                    <a:ext uri="{9D8B030D-6E8A-4147-A177-3AD203B41FA5}">
                      <a16:colId xmlns:a16="http://schemas.microsoft.com/office/drawing/2014/main" val="3988331713"/>
                    </a:ext>
                  </a:extLst>
                </a:gridCol>
                <a:gridCol w="1365475">
                  <a:extLst>
                    <a:ext uri="{9D8B030D-6E8A-4147-A177-3AD203B41FA5}">
                      <a16:colId xmlns:a16="http://schemas.microsoft.com/office/drawing/2014/main" val="3683488918"/>
                    </a:ext>
                  </a:extLst>
                </a:gridCol>
                <a:gridCol w="1344203">
                  <a:extLst>
                    <a:ext uri="{9D8B030D-6E8A-4147-A177-3AD203B41FA5}">
                      <a16:colId xmlns:a16="http://schemas.microsoft.com/office/drawing/2014/main" val="3893697516"/>
                    </a:ext>
                  </a:extLst>
                </a:gridCol>
                <a:gridCol w="1344203">
                  <a:extLst>
                    <a:ext uri="{9D8B030D-6E8A-4147-A177-3AD203B41FA5}">
                      <a16:colId xmlns:a16="http://schemas.microsoft.com/office/drawing/2014/main" val="1226979329"/>
                    </a:ext>
                  </a:extLst>
                </a:gridCol>
              </a:tblGrid>
              <a:tr h="366248">
                <a:tc>
                  <a:txBody>
                    <a:bodyPr/>
                    <a:lstStyle/>
                    <a:p>
                      <a:pPr>
                        <a:lnSpc>
                          <a:spcPct val="107000"/>
                        </a:lnSpc>
                        <a:spcAft>
                          <a:spcPts val="800"/>
                        </a:spcAft>
                      </a:pPr>
                      <a:r>
                        <a:rPr lang="ru-RU" sz="16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dirty="0">
                          <a:solidFill>
                            <a:schemeClr val="tx1"/>
                          </a:solidFill>
                          <a:effectLst/>
                        </a:rPr>
                        <a:t>2019</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dirty="0">
                          <a:solidFill>
                            <a:schemeClr val="tx1"/>
                          </a:solidFill>
                          <a:effectLst/>
                        </a:rPr>
                        <a:t>2020</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dirty="0">
                          <a:solidFill>
                            <a:schemeClr val="tx1"/>
                          </a:solidFill>
                          <a:effectLst/>
                        </a:rPr>
                        <a:t>2021</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64998116"/>
                  </a:ext>
                </a:extLst>
              </a:tr>
              <a:tr h="749488">
                <a:tc>
                  <a:txBody>
                    <a:bodyPr/>
                    <a:lstStyle/>
                    <a:p>
                      <a:pPr>
                        <a:lnSpc>
                          <a:spcPct val="107000"/>
                        </a:lnSpc>
                        <a:spcAft>
                          <a:spcPts val="800"/>
                        </a:spcAft>
                      </a:pPr>
                      <a:r>
                        <a:rPr lang="ru-RU" sz="1600" dirty="0">
                          <a:solidFill>
                            <a:schemeClr val="tx1"/>
                          </a:solidFill>
                          <a:effectLst/>
                        </a:rPr>
                        <a:t>Учащиеся, стоящие на учете в КДН и ЗП, на школьном учете</a:t>
                      </a:r>
                      <a:endParaRPr lang="ru-RU"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18 человек </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20 человек</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22 человека</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25476975"/>
                  </a:ext>
                </a:extLst>
              </a:tr>
            </a:tbl>
          </a:graphicData>
        </a:graphic>
      </p:graphicFrame>
    </p:spTree>
    <p:extLst>
      <p:ext uri="{BB962C8B-B14F-4D97-AF65-F5344CB8AC3E}">
        <p14:creationId xmlns:p14="http://schemas.microsoft.com/office/powerpoint/2010/main" val="2317156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5" y="485777"/>
            <a:ext cx="7191375" cy="28098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309562" y="184668"/>
            <a:ext cx="11572875" cy="27011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sz="2400" b="1" dirty="0">
                <a:solidFill>
                  <a:prstClr val="black"/>
                </a:solidFill>
              </a:rPr>
              <a:t>Занятия организованы комплексно и проходят 3 раза в неделю по 2 академических часа: по спортивным играм – в игровом зале, по плаванию – в плавательном бассейне и по атлетической гимнастике – в тренажерном зале. В теплое время года используются уличные спортивные площадки: для </a:t>
            </a:r>
            <a:r>
              <a:rPr lang="ru-RU" sz="2400" b="1" dirty="0" err="1">
                <a:solidFill>
                  <a:prstClr val="black"/>
                </a:solidFill>
              </a:rPr>
              <a:t>воркаута</a:t>
            </a:r>
            <a:r>
              <a:rPr lang="ru-RU" sz="2400" b="1" dirty="0">
                <a:solidFill>
                  <a:prstClr val="black"/>
                </a:solidFill>
              </a:rPr>
              <a:t>, с </a:t>
            </a:r>
            <a:r>
              <a:rPr lang="ru-RU" sz="2400" b="1" dirty="0" err="1">
                <a:solidFill>
                  <a:prstClr val="black"/>
                </a:solidFill>
              </a:rPr>
              <a:t>нагружными</a:t>
            </a:r>
            <a:r>
              <a:rPr lang="ru-RU" sz="2400" b="1" dirty="0">
                <a:solidFill>
                  <a:prstClr val="black"/>
                </a:solidFill>
              </a:rPr>
              <a:t> тренажерами, </a:t>
            </a:r>
            <a:r>
              <a:rPr lang="ru-RU" sz="2400" b="1" dirty="0" err="1">
                <a:solidFill>
                  <a:prstClr val="black"/>
                </a:solidFill>
              </a:rPr>
              <a:t>скейтодром</a:t>
            </a:r>
            <a:r>
              <a:rPr lang="ru-RU" sz="2400" b="1" dirty="0">
                <a:solidFill>
                  <a:prstClr val="black"/>
                </a:solidFill>
              </a:rPr>
              <a:t>.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rPr>
              <a:t>.</a:t>
            </a:r>
          </a:p>
        </p:txBody>
      </p:sp>
      <p:pic>
        <p:nvPicPr>
          <p:cNvPr id="3" name="Рисунок 2">
            <a:extLst>
              <a:ext uri="{FF2B5EF4-FFF2-40B4-BE49-F238E27FC236}">
                <a16:creationId xmlns:a16="http://schemas.microsoft.com/office/drawing/2014/main" id="{49ACBC99-DF80-461E-AE4C-021B219BFA3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960528" y="2990483"/>
            <a:ext cx="4686300" cy="3514725"/>
          </a:xfrm>
          <a:prstGeom prst="rect">
            <a:avLst/>
          </a:prstGeom>
        </p:spPr>
      </p:pic>
      <p:pic>
        <p:nvPicPr>
          <p:cNvPr id="4" name="Рисунок 3">
            <a:extLst>
              <a:ext uri="{FF2B5EF4-FFF2-40B4-BE49-F238E27FC236}">
                <a16:creationId xmlns:a16="http://schemas.microsoft.com/office/drawing/2014/main" id="{2F41D6AD-EDF3-4854-954F-C8D0650193B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00121" y="2256185"/>
            <a:ext cx="3133484" cy="4177979"/>
          </a:xfrm>
          <a:prstGeom prst="rect">
            <a:avLst/>
          </a:prstGeom>
        </p:spPr>
      </p:pic>
      <p:pic>
        <p:nvPicPr>
          <p:cNvPr id="8" name="Рисунок 7">
            <a:extLst>
              <a:ext uri="{FF2B5EF4-FFF2-40B4-BE49-F238E27FC236}">
                <a16:creationId xmlns:a16="http://schemas.microsoft.com/office/drawing/2014/main" id="{73E2246A-C918-4846-8367-C6F8E0F69B88}"/>
              </a:ext>
            </a:extLst>
          </p:cNvPr>
          <p:cNvPicPr>
            <a:picLocks noChangeAspect="1"/>
          </p:cNvPicPr>
          <p:nvPr/>
        </p:nvPicPr>
        <p:blipFill>
          <a:blip r:embed="rId5"/>
          <a:stretch>
            <a:fillRect/>
          </a:stretch>
        </p:blipFill>
        <p:spPr>
          <a:xfrm>
            <a:off x="9146948" y="2348393"/>
            <a:ext cx="2544931" cy="4156815"/>
          </a:xfrm>
          <a:prstGeom prst="rect">
            <a:avLst/>
          </a:prstGeom>
        </p:spPr>
      </p:pic>
    </p:spTree>
    <p:extLst>
      <p:ext uri="{BB962C8B-B14F-4D97-AF65-F5344CB8AC3E}">
        <p14:creationId xmlns:p14="http://schemas.microsoft.com/office/powerpoint/2010/main" val="3024290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5" y="695324"/>
            <a:ext cx="11868149" cy="12763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sz="2400" b="1" dirty="0">
                <a:solidFill>
                  <a:prstClr val="black"/>
                </a:solidFill>
              </a:rPr>
              <a:t>Занятия проводятся на безвозмездной основе.</a:t>
            </a:r>
          </a:p>
          <a:p>
            <a:pPr lvl="0" algn="ctr">
              <a:defRPr/>
            </a:pPr>
            <a:r>
              <a:rPr lang="ru-RU" sz="2400" b="1" dirty="0">
                <a:solidFill>
                  <a:prstClr val="black"/>
                </a:solidFill>
              </a:rPr>
              <a:t>С целью привлечения несовершеннолетних , находящихся в социально-опасном положении, в том числе, стоящих на различного вида учетах, в детские объединения ДООСЦ ежегодно организует и проводит:</a:t>
            </a:r>
            <a:endParaRPr kumimoji="0" lang="ru-RU" sz="2400" b="1" i="0"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610099" y="3428999"/>
            <a:ext cx="7381875" cy="32882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graphicFrame>
        <p:nvGraphicFramePr>
          <p:cNvPr id="2" name="Таблица 1">
            <a:extLst>
              <a:ext uri="{FF2B5EF4-FFF2-40B4-BE49-F238E27FC236}">
                <a16:creationId xmlns:a16="http://schemas.microsoft.com/office/drawing/2014/main" id="{95974917-1137-4121-84E8-1D20EA2BBC8A}"/>
              </a:ext>
            </a:extLst>
          </p:cNvPr>
          <p:cNvGraphicFramePr>
            <a:graphicFrameLocks noGrp="1"/>
          </p:cNvGraphicFramePr>
          <p:nvPr>
            <p:extLst>
              <p:ext uri="{D42A27DB-BD31-4B8C-83A1-F6EECF244321}">
                <p14:modId xmlns:p14="http://schemas.microsoft.com/office/powerpoint/2010/main" val="820610302"/>
              </p:ext>
            </p:extLst>
          </p:nvPr>
        </p:nvGraphicFramePr>
        <p:xfrm>
          <a:off x="723900" y="2352676"/>
          <a:ext cx="10629900" cy="3782453"/>
        </p:xfrm>
        <a:graphic>
          <a:graphicData uri="http://schemas.openxmlformats.org/drawingml/2006/table">
            <a:tbl>
              <a:tblPr firstRow="1" firstCol="1" lastRow="1" lastCol="1" bandRow="1" bandCol="1">
                <a:tableStyleId>{5C22544A-7EE6-4342-B048-85BDC9FD1C3A}</a:tableStyleId>
              </a:tblPr>
              <a:tblGrid>
                <a:gridCol w="676061">
                  <a:extLst>
                    <a:ext uri="{9D8B030D-6E8A-4147-A177-3AD203B41FA5}">
                      <a16:colId xmlns:a16="http://schemas.microsoft.com/office/drawing/2014/main" val="3466019593"/>
                    </a:ext>
                  </a:extLst>
                </a:gridCol>
                <a:gridCol w="6169594">
                  <a:extLst>
                    <a:ext uri="{9D8B030D-6E8A-4147-A177-3AD203B41FA5}">
                      <a16:colId xmlns:a16="http://schemas.microsoft.com/office/drawing/2014/main" val="560783683"/>
                    </a:ext>
                  </a:extLst>
                </a:gridCol>
                <a:gridCol w="1532832">
                  <a:extLst>
                    <a:ext uri="{9D8B030D-6E8A-4147-A177-3AD203B41FA5}">
                      <a16:colId xmlns:a16="http://schemas.microsoft.com/office/drawing/2014/main" val="3462360947"/>
                    </a:ext>
                  </a:extLst>
                </a:gridCol>
                <a:gridCol w="2251413">
                  <a:extLst>
                    <a:ext uri="{9D8B030D-6E8A-4147-A177-3AD203B41FA5}">
                      <a16:colId xmlns:a16="http://schemas.microsoft.com/office/drawing/2014/main" val="496406141"/>
                    </a:ext>
                  </a:extLst>
                </a:gridCol>
              </a:tblGrid>
              <a:tr h="885529">
                <a:tc>
                  <a:txBody>
                    <a:bodyPr/>
                    <a:lstStyle/>
                    <a:p>
                      <a:pPr algn="ctr">
                        <a:lnSpc>
                          <a:spcPct val="107000"/>
                        </a:lnSpc>
                        <a:spcAft>
                          <a:spcPts val="800"/>
                        </a:spcAft>
                      </a:pPr>
                      <a:r>
                        <a:rPr lang="ru-RU" sz="1200" b="1">
                          <a:solidFill>
                            <a:schemeClr val="tx1"/>
                          </a:solidFill>
                          <a:effectLst/>
                        </a:rPr>
                        <a:t>№</a:t>
                      </a:r>
                      <a:endParaRPr lang="ru-RU" sz="1100" b="1">
                        <a:solidFill>
                          <a:schemeClr val="tx1"/>
                        </a:solidFill>
                        <a:effectLst/>
                      </a:endParaRPr>
                    </a:p>
                    <a:p>
                      <a:pPr algn="ctr">
                        <a:lnSpc>
                          <a:spcPct val="107000"/>
                        </a:lnSpc>
                        <a:spcAft>
                          <a:spcPts val="800"/>
                        </a:spcAft>
                      </a:pPr>
                      <a:r>
                        <a:rPr lang="ru-RU" sz="1200" b="1">
                          <a:solidFill>
                            <a:schemeClr val="tx1"/>
                          </a:solidFill>
                          <a:effectLst/>
                        </a:rPr>
                        <a:t>п/п</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Мероприятия</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Сроки </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a:solidFill>
                            <a:schemeClr val="tx1"/>
                          </a:solidFill>
                          <a:effectLst/>
                        </a:rPr>
                        <a:t>Взаимодействие</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574183031"/>
                  </a:ext>
                </a:extLst>
              </a:tr>
              <a:tr h="528649">
                <a:tc>
                  <a:txBody>
                    <a:bodyPr/>
                    <a:lstStyle/>
                    <a:p>
                      <a:pPr algn="ctr">
                        <a:lnSpc>
                          <a:spcPct val="107000"/>
                        </a:lnSpc>
                        <a:spcAft>
                          <a:spcPts val="800"/>
                        </a:spcAft>
                      </a:pPr>
                      <a:r>
                        <a:rPr lang="ru-RU" sz="1200" b="1">
                          <a:solidFill>
                            <a:schemeClr val="tx1"/>
                          </a:solidFill>
                          <a:effectLst/>
                        </a:rPr>
                        <a:t>1</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ru-RU" sz="1600" b="1" dirty="0">
                          <a:solidFill>
                            <a:schemeClr val="tx1"/>
                          </a:solidFill>
                          <a:effectLst/>
                        </a:rPr>
                        <a:t>День открытых дверей для всех несовершеннолетних</a:t>
                      </a:r>
                    </a:p>
                    <a:p>
                      <a:pPr>
                        <a:lnSpc>
                          <a:spcPct val="107000"/>
                        </a:lnSpc>
                        <a:spcAft>
                          <a:spcPts val="800"/>
                        </a:spcAft>
                      </a:pP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сентябрь</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социальные педагоги ОУ</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707928990"/>
                  </a:ext>
                </a:extLst>
              </a:tr>
              <a:tr h="699786">
                <a:tc>
                  <a:txBody>
                    <a:bodyPr/>
                    <a:lstStyle/>
                    <a:p>
                      <a:pPr algn="ctr">
                        <a:lnSpc>
                          <a:spcPct val="107000"/>
                        </a:lnSpc>
                        <a:spcAft>
                          <a:spcPts val="800"/>
                        </a:spcAft>
                      </a:pPr>
                      <a:r>
                        <a:rPr lang="ru-RU" sz="1200" b="1">
                          <a:solidFill>
                            <a:schemeClr val="tx1"/>
                          </a:solidFill>
                          <a:effectLst/>
                        </a:rPr>
                        <a:t>2</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ru-RU" sz="1600" b="1">
                          <a:solidFill>
                            <a:schemeClr val="tx1"/>
                          </a:solidFill>
                          <a:effectLst/>
                        </a:rPr>
                        <a:t>Участие несовершеннолетних в городских и районных спортивно-массовых мероприятиях</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в течение года</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руководители ОУ</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771738454"/>
                  </a:ext>
                </a:extLst>
              </a:tr>
              <a:tr h="885529">
                <a:tc>
                  <a:txBody>
                    <a:bodyPr/>
                    <a:lstStyle/>
                    <a:p>
                      <a:pPr algn="ctr">
                        <a:lnSpc>
                          <a:spcPct val="107000"/>
                        </a:lnSpc>
                        <a:spcAft>
                          <a:spcPts val="800"/>
                        </a:spcAft>
                      </a:pPr>
                      <a:r>
                        <a:rPr lang="ru-RU" sz="1200" b="1">
                          <a:solidFill>
                            <a:schemeClr val="tx1"/>
                          </a:solidFill>
                          <a:effectLst/>
                        </a:rPr>
                        <a:t>3</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ru-RU" sz="1600" b="1">
                          <a:solidFill>
                            <a:schemeClr val="tx1"/>
                          </a:solidFill>
                          <a:effectLst/>
                        </a:rPr>
                        <a:t>Участие в соревнованиях районной круглогодичной и межлагерной Спартакиадах в составе сборных команд школ или отдельной командой</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в течение года, июнь</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a:solidFill>
                            <a:schemeClr val="tx1"/>
                          </a:solidFill>
                          <a:effectLst/>
                        </a:rPr>
                        <a:t>КДН и ЗП,</a:t>
                      </a:r>
                    </a:p>
                    <a:p>
                      <a:pPr algn="ctr">
                        <a:lnSpc>
                          <a:spcPct val="107000"/>
                        </a:lnSpc>
                        <a:spcAft>
                          <a:spcPts val="800"/>
                        </a:spcAft>
                      </a:pPr>
                      <a:r>
                        <a:rPr lang="ru-RU" sz="1600" b="1" dirty="0">
                          <a:solidFill>
                            <a:schemeClr val="tx1"/>
                          </a:solidFill>
                          <a:effectLst/>
                        </a:rPr>
                        <a:t>начальники  лагерей</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25092543"/>
                  </a:ext>
                </a:extLst>
              </a:tr>
              <a:tr h="699786">
                <a:tc>
                  <a:txBody>
                    <a:bodyPr/>
                    <a:lstStyle/>
                    <a:p>
                      <a:pPr algn="ctr">
                        <a:lnSpc>
                          <a:spcPct val="107000"/>
                        </a:lnSpc>
                        <a:spcAft>
                          <a:spcPts val="800"/>
                        </a:spcAft>
                      </a:pPr>
                      <a:r>
                        <a:rPr lang="ru-RU" sz="1200" b="1">
                          <a:solidFill>
                            <a:schemeClr val="tx1"/>
                          </a:solidFill>
                          <a:effectLst/>
                        </a:rPr>
                        <a:t>4</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nSpc>
                          <a:spcPct val="107000"/>
                        </a:lnSpc>
                        <a:spcAft>
                          <a:spcPts val="800"/>
                        </a:spcAft>
                      </a:pPr>
                      <a:r>
                        <a:rPr lang="ru-RU" sz="1600" b="1">
                          <a:solidFill>
                            <a:schemeClr val="tx1"/>
                          </a:solidFill>
                          <a:effectLst/>
                        </a:rPr>
                        <a:t>Мастер-классы по видам спорта: плавание, баскетбол, футбол, дзюдо, самбо, атлетическая гимнастика.</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a:solidFill>
                            <a:schemeClr val="tx1"/>
                          </a:solidFill>
                          <a:effectLst/>
                        </a:rPr>
                        <a:t>май-октябрь</a:t>
                      </a:r>
                      <a:endParaRPr lang="ru-RU"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800"/>
                        </a:spcAft>
                      </a:pPr>
                      <a:r>
                        <a:rPr lang="ru-RU" sz="1600" b="1" dirty="0" err="1">
                          <a:solidFill>
                            <a:schemeClr val="tx1"/>
                          </a:solidFill>
                          <a:effectLst/>
                        </a:rPr>
                        <a:t>КДНиЗП</a:t>
                      </a:r>
                      <a:r>
                        <a:rPr lang="ru-RU" sz="1600" b="1" dirty="0">
                          <a:solidFill>
                            <a:schemeClr val="tx1"/>
                          </a:solidFill>
                          <a:effectLst/>
                        </a:rPr>
                        <a:t>, социальные педагоги</a:t>
                      </a:r>
                      <a:endParaRPr lang="ru-RU"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670289848"/>
                  </a:ext>
                </a:extLst>
              </a:tr>
            </a:tbl>
          </a:graphicData>
        </a:graphic>
      </p:graphicFrame>
    </p:spTree>
    <p:extLst>
      <p:ext uri="{BB962C8B-B14F-4D97-AF65-F5344CB8AC3E}">
        <p14:creationId xmlns:p14="http://schemas.microsoft.com/office/powerpoint/2010/main" val="2094340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525" y="832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5" y="485777"/>
            <a:ext cx="11963400" cy="15716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14" name="Рисунок 13">
            <a:extLst>
              <a:ext uri="{FF2B5EF4-FFF2-40B4-BE49-F238E27FC236}">
                <a16:creationId xmlns:a16="http://schemas.microsoft.com/office/drawing/2014/main" id="{930F831E-D17D-45FA-90E0-E9C543BDF4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2357" y="103694"/>
            <a:ext cx="4315588" cy="3096465"/>
          </a:xfrm>
          <a:prstGeom prst="rect">
            <a:avLst/>
          </a:prstGeom>
        </p:spPr>
      </p:pic>
      <p:pic>
        <p:nvPicPr>
          <p:cNvPr id="4" name="Рисунок 3">
            <a:extLst>
              <a:ext uri="{FF2B5EF4-FFF2-40B4-BE49-F238E27FC236}">
                <a16:creationId xmlns:a16="http://schemas.microsoft.com/office/drawing/2014/main" id="{E9E97E9C-8888-4694-BB4B-F151430B747E}"/>
              </a:ext>
            </a:extLst>
          </p:cNvPr>
          <p:cNvPicPr>
            <a:picLocks noChangeAspect="1"/>
          </p:cNvPicPr>
          <p:nvPr/>
        </p:nvPicPr>
        <p:blipFill>
          <a:blip r:embed="rId4"/>
          <a:stretch>
            <a:fillRect/>
          </a:stretch>
        </p:blipFill>
        <p:spPr>
          <a:xfrm>
            <a:off x="1159229" y="3514270"/>
            <a:ext cx="4315588" cy="3284078"/>
          </a:xfrm>
          <a:prstGeom prst="rect">
            <a:avLst/>
          </a:prstGeom>
        </p:spPr>
      </p:pic>
      <p:pic>
        <p:nvPicPr>
          <p:cNvPr id="15" name="Рисунок 14">
            <a:extLst>
              <a:ext uri="{FF2B5EF4-FFF2-40B4-BE49-F238E27FC236}">
                <a16:creationId xmlns:a16="http://schemas.microsoft.com/office/drawing/2014/main" id="{F9B4E4DD-1CA6-4766-A1AC-46E876CC5696}"/>
              </a:ext>
            </a:extLst>
          </p:cNvPr>
          <p:cNvPicPr>
            <a:picLocks noChangeAspect="1"/>
          </p:cNvPicPr>
          <p:nvPr/>
        </p:nvPicPr>
        <p:blipFill>
          <a:blip r:embed="rId5"/>
          <a:stretch>
            <a:fillRect/>
          </a:stretch>
        </p:blipFill>
        <p:spPr>
          <a:xfrm>
            <a:off x="6631431" y="3565602"/>
            <a:ext cx="4401341" cy="3232746"/>
          </a:xfrm>
          <a:prstGeom prst="rect">
            <a:avLst/>
          </a:prstGeom>
        </p:spPr>
      </p:pic>
      <p:pic>
        <p:nvPicPr>
          <p:cNvPr id="17" name="Рисунок 16">
            <a:extLst>
              <a:ext uri="{FF2B5EF4-FFF2-40B4-BE49-F238E27FC236}">
                <a16:creationId xmlns:a16="http://schemas.microsoft.com/office/drawing/2014/main" id="{51001FAE-5356-49A4-AB7B-077ABB0F41F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8410" y="103693"/>
            <a:ext cx="4242650" cy="3096465"/>
          </a:xfrm>
          <a:prstGeom prst="rect">
            <a:avLst/>
          </a:prstGeom>
        </p:spPr>
      </p:pic>
    </p:spTree>
    <p:extLst>
      <p:ext uri="{BB962C8B-B14F-4D97-AF65-F5344CB8AC3E}">
        <p14:creationId xmlns:p14="http://schemas.microsoft.com/office/powerpoint/2010/main" val="1047573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5" y="485777"/>
            <a:ext cx="11963400" cy="15716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sz="2400" b="1" dirty="0">
                <a:solidFill>
                  <a:prstClr val="black"/>
                </a:solidFill>
              </a:rPr>
              <a:t>Особое внимание уделяется в ДООСЦ организации занятости детей в летнее время. </a:t>
            </a:r>
          </a:p>
          <a:p>
            <a:pPr lvl="0" algn="ctr">
              <a:defRPr/>
            </a:pPr>
            <a:r>
              <a:rPr lang="ru-RU" sz="2400" b="1" dirty="0">
                <a:solidFill>
                  <a:prstClr val="black"/>
                </a:solidFill>
              </a:rPr>
              <a:t>Для всех категорий детей и подростков, в том числе, стоящих на различного вида учетах, в июле-августе месяце организована работа и проводятся спортивно-массовые мероприятий:</a:t>
            </a:r>
          </a:p>
          <a:p>
            <a:pPr lvl="0" algn="ctr">
              <a:defRPr/>
            </a:pPr>
            <a:endParaRPr lang="ru-RU" sz="2400" b="1" dirty="0">
              <a:solidFill>
                <a:prstClr val="black"/>
              </a:solidFill>
            </a:endParaRPr>
          </a:p>
          <a:p>
            <a:pPr lvl="0" algn="ctr">
              <a:defRPr/>
            </a:pPr>
            <a:r>
              <a:rPr lang="ru-RU" sz="2400" b="1" dirty="0">
                <a:solidFill>
                  <a:prstClr val="black"/>
                </a:solidFill>
              </a:rPr>
              <a:t>1.Обучение  плаванию - один раз в неделю, вторник – ФОК</a:t>
            </a:r>
          </a:p>
        </p:txBody>
      </p:sp>
      <p:pic>
        <p:nvPicPr>
          <p:cNvPr id="14" name="Рисунок 13">
            <a:extLst>
              <a:ext uri="{FF2B5EF4-FFF2-40B4-BE49-F238E27FC236}">
                <a16:creationId xmlns:a16="http://schemas.microsoft.com/office/drawing/2014/main" id="{3D5D7C6C-8E9D-41C3-A047-66D6167197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809382" y="2772370"/>
            <a:ext cx="1971005" cy="3504009"/>
          </a:xfrm>
          <a:prstGeom prst="rect">
            <a:avLst/>
          </a:prstGeom>
        </p:spPr>
      </p:pic>
      <p:pic>
        <p:nvPicPr>
          <p:cNvPr id="16" name="Рисунок 15">
            <a:extLst>
              <a:ext uri="{FF2B5EF4-FFF2-40B4-BE49-F238E27FC236}">
                <a16:creationId xmlns:a16="http://schemas.microsoft.com/office/drawing/2014/main" id="{F1AADD6F-58B0-42DA-BB02-ABAA0EC8CBD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85801" y="2705693"/>
            <a:ext cx="1971005" cy="3504010"/>
          </a:xfrm>
          <a:prstGeom prst="rect">
            <a:avLst/>
          </a:prstGeom>
        </p:spPr>
      </p:pic>
      <p:pic>
        <p:nvPicPr>
          <p:cNvPr id="18" name="Рисунок 17">
            <a:extLst>
              <a:ext uri="{FF2B5EF4-FFF2-40B4-BE49-F238E27FC236}">
                <a16:creationId xmlns:a16="http://schemas.microsoft.com/office/drawing/2014/main" id="{360E2993-1DB2-4D80-859D-1E4B534363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68419" y="2705694"/>
            <a:ext cx="6229350" cy="3504009"/>
          </a:xfrm>
          <a:prstGeom prst="rect">
            <a:avLst/>
          </a:prstGeom>
        </p:spPr>
      </p:pic>
    </p:spTree>
    <p:extLst>
      <p:ext uri="{BB962C8B-B14F-4D97-AF65-F5344CB8AC3E}">
        <p14:creationId xmlns:p14="http://schemas.microsoft.com/office/powerpoint/2010/main" val="3595058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6" y="209726"/>
            <a:ext cx="6033694" cy="164424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sz="2400" b="1" dirty="0">
                <a:solidFill>
                  <a:prstClr val="black"/>
                </a:solidFill>
              </a:rPr>
              <a:t>2</a:t>
            </a:r>
            <a:r>
              <a:rPr lang="ru-RU" sz="2400" b="1" dirty="0">
                <a:solidFill>
                  <a:prstClr val="black"/>
                </a:solidFill>
              </a:rPr>
              <a:t>. Народные подвижные и спортивные игры –  один раз в неделю, среда</a:t>
            </a:r>
            <a:endParaRPr kumimoji="0" lang="ru-RU" sz="2400" b="1" i="0"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610099" y="3428999"/>
            <a:ext cx="7381875" cy="32882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9" name="Заголовок 1">
            <a:extLst>
              <a:ext uri="{FF2B5EF4-FFF2-40B4-BE49-F238E27FC236}">
                <a16:creationId xmlns:a16="http://schemas.microsoft.com/office/drawing/2014/main" id="{7980BC16-D56A-4848-87E9-592962F301C6}"/>
              </a:ext>
            </a:extLst>
          </p:cNvPr>
          <p:cNvSpPr txBox="1">
            <a:spLocks/>
          </p:cNvSpPr>
          <p:nvPr/>
        </p:nvSpPr>
        <p:spPr>
          <a:xfrm>
            <a:off x="6105658" y="4907560"/>
            <a:ext cx="6033694" cy="180970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sz="2400" b="1" dirty="0">
                <a:solidFill>
                  <a:prstClr val="black"/>
                </a:solidFill>
              </a:rPr>
              <a:t>3. Занятия атлетической гимнастикой –  один раз в неделю, пятница</a:t>
            </a:r>
            <a:endParaRPr kumimoji="0" lang="ru-RU" sz="2400" b="1" i="0"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pic>
        <p:nvPicPr>
          <p:cNvPr id="11" name="Рисунок 10">
            <a:extLst>
              <a:ext uri="{FF2B5EF4-FFF2-40B4-BE49-F238E27FC236}">
                <a16:creationId xmlns:a16="http://schemas.microsoft.com/office/drawing/2014/main" id="{C45F03AD-0D9A-4CBA-AC7E-BD7A2957CE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5281" y="282910"/>
            <a:ext cx="3814532" cy="5086043"/>
          </a:xfrm>
          <a:prstGeom prst="rect">
            <a:avLst/>
          </a:prstGeom>
        </p:spPr>
      </p:pic>
      <p:pic>
        <p:nvPicPr>
          <p:cNvPr id="15" name="Рисунок 14">
            <a:extLst>
              <a:ext uri="{FF2B5EF4-FFF2-40B4-BE49-F238E27FC236}">
                <a16:creationId xmlns:a16="http://schemas.microsoft.com/office/drawing/2014/main" id="{7FDDFF78-75C7-44A0-AA74-9EE41E4E29D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rot="5400000">
            <a:off x="695972" y="2131417"/>
            <a:ext cx="5162122" cy="3871592"/>
          </a:xfrm>
          <a:prstGeom prst="rect">
            <a:avLst/>
          </a:prstGeom>
        </p:spPr>
      </p:pic>
    </p:spTree>
    <p:extLst>
      <p:ext uri="{BB962C8B-B14F-4D97-AF65-F5344CB8AC3E}">
        <p14:creationId xmlns:p14="http://schemas.microsoft.com/office/powerpoint/2010/main" val="3606893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5" y="679508"/>
            <a:ext cx="6353175" cy="145129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ru-RU" sz="2400" b="1" dirty="0">
                <a:solidFill>
                  <a:prstClr val="black"/>
                </a:solidFill>
              </a:rPr>
              <a:t>Выполнение нормативов ВФСК ГТО – один раз в месяц</a:t>
            </a:r>
            <a:endParaRPr kumimoji="0" lang="ru-RU" sz="2400" b="1" i="0"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610099" y="3428999"/>
            <a:ext cx="7381875" cy="32882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pic>
        <p:nvPicPr>
          <p:cNvPr id="3" name="Рисунок 2">
            <a:extLst>
              <a:ext uri="{FF2B5EF4-FFF2-40B4-BE49-F238E27FC236}">
                <a16:creationId xmlns:a16="http://schemas.microsoft.com/office/drawing/2014/main" id="{00FD0C7A-D7FA-4F4F-B8A9-3544143411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1348" y="311011"/>
            <a:ext cx="2197216" cy="2768492"/>
          </a:xfrm>
          <a:prstGeom prst="rect">
            <a:avLst/>
          </a:prstGeom>
        </p:spPr>
      </p:pic>
      <p:pic>
        <p:nvPicPr>
          <p:cNvPr id="8" name="Рисунок 7">
            <a:extLst>
              <a:ext uri="{FF2B5EF4-FFF2-40B4-BE49-F238E27FC236}">
                <a16:creationId xmlns:a16="http://schemas.microsoft.com/office/drawing/2014/main" id="{DFF6BD1C-B676-480C-A714-A7061879A9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61348" y="3220237"/>
            <a:ext cx="4658823" cy="3497029"/>
          </a:xfrm>
          <a:prstGeom prst="rect">
            <a:avLst/>
          </a:prstGeom>
        </p:spPr>
      </p:pic>
      <p:pic>
        <p:nvPicPr>
          <p:cNvPr id="10" name="Рисунок 9">
            <a:extLst>
              <a:ext uri="{FF2B5EF4-FFF2-40B4-BE49-F238E27FC236}">
                <a16:creationId xmlns:a16="http://schemas.microsoft.com/office/drawing/2014/main" id="{6CE6C18A-5617-4410-8DB2-E6416CFCE896}"/>
              </a:ext>
            </a:extLst>
          </p:cNvPr>
          <p:cNvPicPr>
            <a:picLocks noChangeAspect="1"/>
          </p:cNvPicPr>
          <p:nvPr/>
        </p:nvPicPr>
        <p:blipFill>
          <a:blip r:embed="rId5"/>
          <a:stretch>
            <a:fillRect/>
          </a:stretch>
        </p:blipFill>
        <p:spPr>
          <a:xfrm>
            <a:off x="403991" y="3234808"/>
            <a:ext cx="6248942" cy="3511600"/>
          </a:xfrm>
          <a:prstGeom prst="rect">
            <a:avLst/>
          </a:prstGeom>
        </p:spPr>
      </p:pic>
      <p:pic>
        <p:nvPicPr>
          <p:cNvPr id="14" name="Рисунок 13">
            <a:extLst>
              <a:ext uri="{FF2B5EF4-FFF2-40B4-BE49-F238E27FC236}">
                <a16:creationId xmlns:a16="http://schemas.microsoft.com/office/drawing/2014/main" id="{0751A9BE-6EBA-4CB7-8299-93DE62DF74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42912" y="304725"/>
            <a:ext cx="2075534" cy="2774778"/>
          </a:xfrm>
          <a:prstGeom prst="rect">
            <a:avLst/>
          </a:prstGeom>
        </p:spPr>
      </p:pic>
    </p:spTree>
    <p:extLst>
      <p:ext uri="{BB962C8B-B14F-4D97-AF65-F5344CB8AC3E}">
        <p14:creationId xmlns:p14="http://schemas.microsoft.com/office/powerpoint/2010/main" val="1588029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B1A963E7-BA0B-4C7B-B7F0-B6DF9B1B0A3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000"/>
          </a:xfrm>
        </p:spPr>
      </p:pic>
      <p:sp>
        <p:nvSpPr>
          <p:cNvPr id="6" name="Заголовок 1">
            <a:extLst>
              <a:ext uri="{FF2B5EF4-FFF2-40B4-BE49-F238E27FC236}">
                <a16:creationId xmlns:a16="http://schemas.microsoft.com/office/drawing/2014/main" id="{929ACB63-EC07-44D5-BA81-03552D247D25}"/>
              </a:ext>
            </a:extLst>
          </p:cNvPr>
          <p:cNvSpPr txBox="1">
            <a:spLocks/>
          </p:cNvSpPr>
          <p:nvPr/>
        </p:nvSpPr>
        <p:spPr>
          <a:xfrm>
            <a:off x="123825" y="293615"/>
            <a:ext cx="11738208" cy="58135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endParaRPr lang="ru-RU" sz="2400" b="1" dirty="0">
              <a:solidFill>
                <a:prstClr val="black"/>
              </a:solidFill>
            </a:endParaRPr>
          </a:p>
        </p:txBody>
      </p:sp>
      <p:sp>
        <p:nvSpPr>
          <p:cNvPr id="7" name="Заголовок 1">
            <a:extLst>
              <a:ext uri="{FF2B5EF4-FFF2-40B4-BE49-F238E27FC236}">
                <a16:creationId xmlns:a16="http://schemas.microsoft.com/office/drawing/2014/main" id="{BFEB79F5-BCEA-4E80-8EA6-95815DCF4FB3}"/>
              </a:ext>
            </a:extLst>
          </p:cNvPr>
          <p:cNvSpPr txBox="1">
            <a:spLocks/>
          </p:cNvSpPr>
          <p:nvPr/>
        </p:nvSpPr>
        <p:spPr>
          <a:xfrm>
            <a:off x="4610099" y="3428999"/>
            <a:ext cx="7381875" cy="32882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ru-RU" sz="2400" b="1"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3" name="Прямоугольник 2">
            <a:extLst>
              <a:ext uri="{FF2B5EF4-FFF2-40B4-BE49-F238E27FC236}">
                <a16:creationId xmlns:a16="http://schemas.microsoft.com/office/drawing/2014/main" id="{7901A238-6477-458F-8755-4CDB096DCD13}"/>
              </a:ext>
            </a:extLst>
          </p:cNvPr>
          <p:cNvSpPr/>
          <p:nvPr/>
        </p:nvSpPr>
        <p:spPr>
          <a:xfrm>
            <a:off x="329966" y="461474"/>
            <a:ext cx="11738207" cy="7848302"/>
          </a:xfrm>
          <a:prstGeom prst="rect">
            <a:avLst/>
          </a:prstGeom>
        </p:spPr>
        <p:txBody>
          <a:bodyPr wrap="square">
            <a:spAutoFit/>
          </a:bodyPr>
          <a:lstStyle/>
          <a:p>
            <a:r>
              <a:rPr lang="ru-RU" sz="2200" b="1" dirty="0">
                <a:solidFill>
                  <a:srgbClr val="C00000"/>
                </a:solidFill>
              </a:rPr>
              <a:t>Итоги:</a:t>
            </a:r>
          </a:p>
          <a:p>
            <a:endParaRPr lang="ru-RU" sz="800" b="1" dirty="0">
              <a:solidFill>
                <a:srgbClr val="C00000"/>
              </a:solidFill>
            </a:endParaRPr>
          </a:p>
          <a:p>
            <a:r>
              <a:rPr lang="ru-RU" sz="2200" dirty="0"/>
              <a:t>1. Усовершенствованы  механизмы  управления органами и учреждениями системы профилактики безнадзорности и правонарушений несовершеннолетних, включая повышение эффективности межведомственного взаимодействия, а также  введены новые  технологии  и методы профилактической  работы.</a:t>
            </a:r>
          </a:p>
          <a:p>
            <a:endParaRPr lang="ru-RU" sz="800" dirty="0"/>
          </a:p>
          <a:p>
            <a:r>
              <a:rPr lang="ru-RU" sz="2200" dirty="0"/>
              <a:t>2. Увеличилось количество несовершеннолетних, ведущих здоровый образ жизни, постоянно занимающихся физической  культурой  и спортом.</a:t>
            </a:r>
          </a:p>
          <a:p>
            <a:endParaRPr lang="ru-RU" sz="800" dirty="0"/>
          </a:p>
          <a:p>
            <a:r>
              <a:rPr lang="ru-RU" sz="2200" dirty="0"/>
              <a:t>3.Созданы условия для успешной социализации (ресоциализации) несовершеннолетних, формирования у них готовности к саморазвитию, самоопределению и ответственному отношению к своей жизни. </a:t>
            </a:r>
          </a:p>
          <a:p>
            <a:pPr marL="285750" indent="-285750">
              <a:buFontTx/>
              <a:buChar char="-"/>
            </a:pPr>
            <a:endParaRPr lang="ru-RU" dirty="0"/>
          </a:p>
          <a:p>
            <a:pPr marL="285750" indent="-285750">
              <a:buFontTx/>
              <a:buChar char="-"/>
            </a:pPr>
            <a:endParaRPr lang="ru-RU" dirty="0"/>
          </a:p>
          <a:p>
            <a:pPr marL="285750" indent="-285750">
              <a:buFontTx/>
              <a:buChar char="-"/>
            </a:pPr>
            <a:endParaRPr lang="ru-RU" dirty="0"/>
          </a:p>
          <a:p>
            <a:pPr marL="285750" indent="-285750">
              <a:buFontTx/>
              <a:buChar char="-"/>
            </a:pPr>
            <a:endParaRPr lang="ru-RU" dirty="0"/>
          </a:p>
          <a:p>
            <a:r>
              <a:rPr lang="ru-RU" sz="2200" dirty="0"/>
              <a:t>4. Снизилось количество правонарушений (в том числе преступлений), совершенных несовершеннолетними.</a:t>
            </a:r>
          </a:p>
          <a:p>
            <a:endParaRPr lang="ru-RU" dirty="0"/>
          </a:p>
          <a:p>
            <a:endParaRPr lang="ru-RU" dirty="0"/>
          </a:p>
          <a:p>
            <a:endParaRPr lang="ru-RU" dirty="0"/>
          </a:p>
          <a:p>
            <a:endParaRPr lang="ru-RU" dirty="0"/>
          </a:p>
          <a:p>
            <a:endParaRPr lang="ru-RU" dirty="0"/>
          </a:p>
          <a:p>
            <a:endParaRPr lang="ru-RU" dirty="0"/>
          </a:p>
          <a:p>
            <a:endParaRPr lang="ru-RU" dirty="0"/>
          </a:p>
        </p:txBody>
      </p:sp>
      <p:graphicFrame>
        <p:nvGraphicFramePr>
          <p:cNvPr id="8" name="Таблица 7">
            <a:extLst>
              <a:ext uri="{FF2B5EF4-FFF2-40B4-BE49-F238E27FC236}">
                <a16:creationId xmlns:a16="http://schemas.microsoft.com/office/drawing/2014/main" id="{99E57B3C-630B-49FF-B9B8-4CD3BDEB9C6D}"/>
              </a:ext>
            </a:extLst>
          </p:cNvPr>
          <p:cNvGraphicFramePr>
            <a:graphicFrameLocks noGrp="1"/>
          </p:cNvGraphicFramePr>
          <p:nvPr>
            <p:extLst>
              <p:ext uri="{D42A27DB-BD31-4B8C-83A1-F6EECF244321}">
                <p14:modId xmlns:p14="http://schemas.microsoft.com/office/powerpoint/2010/main" val="1547411164"/>
              </p:ext>
            </p:extLst>
          </p:nvPr>
        </p:nvGraphicFramePr>
        <p:xfrm>
          <a:off x="4092691" y="5940937"/>
          <a:ext cx="4371975" cy="541654"/>
        </p:xfrm>
        <a:graphic>
          <a:graphicData uri="http://schemas.openxmlformats.org/drawingml/2006/table">
            <a:tbl>
              <a:tblPr firstRow="1" firstCol="1" bandRow="1">
                <a:tableStyleId>{5C22544A-7EE6-4342-B048-85BDC9FD1C3A}</a:tableStyleId>
              </a:tblPr>
              <a:tblGrid>
                <a:gridCol w="1457325">
                  <a:extLst>
                    <a:ext uri="{9D8B030D-6E8A-4147-A177-3AD203B41FA5}">
                      <a16:colId xmlns:a16="http://schemas.microsoft.com/office/drawing/2014/main" val="2651501000"/>
                    </a:ext>
                  </a:extLst>
                </a:gridCol>
                <a:gridCol w="1457325">
                  <a:extLst>
                    <a:ext uri="{9D8B030D-6E8A-4147-A177-3AD203B41FA5}">
                      <a16:colId xmlns:a16="http://schemas.microsoft.com/office/drawing/2014/main" val="2625201338"/>
                    </a:ext>
                  </a:extLst>
                </a:gridCol>
                <a:gridCol w="1457325">
                  <a:extLst>
                    <a:ext uri="{9D8B030D-6E8A-4147-A177-3AD203B41FA5}">
                      <a16:colId xmlns:a16="http://schemas.microsoft.com/office/drawing/2014/main" val="819115236"/>
                    </a:ext>
                  </a:extLst>
                </a:gridCol>
              </a:tblGrid>
              <a:tr h="270827">
                <a:tc>
                  <a:txBody>
                    <a:bodyPr/>
                    <a:lstStyle/>
                    <a:p>
                      <a:pPr algn="ctr">
                        <a:lnSpc>
                          <a:spcPct val="107000"/>
                        </a:lnSpc>
                        <a:spcAft>
                          <a:spcPts val="0"/>
                        </a:spcAft>
                      </a:pPr>
                      <a:r>
                        <a:rPr lang="ru-RU" sz="1100" b="1" dirty="0">
                          <a:solidFill>
                            <a:schemeClr val="tx1"/>
                          </a:solidFill>
                          <a:effectLst/>
                        </a:rPr>
                        <a:t>2019</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2020</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2021</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83801504"/>
                  </a:ext>
                </a:extLst>
              </a:tr>
              <a:tr h="270827">
                <a:tc>
                  <a:txBody>
                    <a:bodyPr/>
                    <a:lstStyle/>
                    <a:p>
                      <a:pPr algn="ctr">
                        <a:lnSpc>
                          <a:spcPct val="107000"/>
                        </a:lnSpc>
                        <a:spcAft>
                          <a:spcPts val="0"/>
                        </a:spcAft>
                      </a:pPr>
                      <a:r>
                        <a:rPr lang="ru-RU" sz="1100" b="1" dirty="0">
                          <a:solidFill>
                            <a:schemeClr val="tx1"/>
                          </a:solidFill>
                          <a:effectLst/>
                        </a:rPr>
                        <a:t>85</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71</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42</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3036298684"/>
                  </a:ext>
                </a:extLst>
              </a:tr>
            </a:tbl>
          </a:graphicData>
        </a:graphic>
      </p:graphicFrame>
      <p:graphicFrame>
        <p:nvGraphicFramePr>
          <p:cNvPr id="9" name="Таблица 8">
            <a:extLst>
              <a:ext uri="{FF2B5EF4-FFF2-40B4-BE49-F238E27FC236}">
                <a16:creationId xmlns:a16="http://schemas.microsoft.com/office/drawing/2014/main" id="{51FF59D3-734E-4F07-A5FC-5A39E9E2453C}"/>
              </a:ext>
            </a:extLst>
          </p:cNvPr>
          <p:cNvGraphicFramePr>
            <a:graphicFrameLocks noGrp="1"/>
          </p:cNvGraphicFramePr>
          <p:nvPr>
            <p:extLst>
              <p:ext uri="{D42A27DB-BD31-4B8C-83A1-F6EECF244321}">
                <p14:modId xmlns:p14="http://schemas.microsoft.com/office/powerpoint/2010/main" val="1295247743"/>
              </p:ext>
            </p:extLst>
          </p:nvPr>
        </p:nvGraphicFramePr>
        <p:xfrm>
          <a:off x="2265245" y="4255011"/>
          <a:ext cx="8534398" cy="1075844"/>
        </p:xfrm>
        <a:graphic>
          <a:graphicData uri="http://schemas.openxmlformats.org/drawingml/2006/table">
            <a:tbl>
              <a:tblPr firstRow="1" firstCol="1" bandRow="1">
                <a:tableStyleId>{5C22544A-7EE6-4342-B048-85BDC9FD1C3A}</a:tableStyleId>
              </a:tblPr>
              <a:tblGrid>
                <a:gridCol w="3324225">
                  <a:extLst>
                    <a:ext uri="{9D8B030D-6E8A-4147-A177-3AD203B41FA5}">
                      <a16:colId xmlns:a16="http://schemas.microsoft.com/office/drawing/2014/main" val="3471036064"/>
                    </a:ext>
                  </a:extLst>
                </a:gridCol>
                <a:gridCol w="1867621">
                  <a:extLst>
                    <a:ext uri="{9D8B030D-6E8A-4147-A177-3AD203B41FA5}">
                      <a16:colId xmlns:a16="http://schemas.microsoft.com/office/drawing/2014/main" val="464276806"/>
                    </a:ext>
                  </a:extLst>
                </a:gridCol>
                <a:gridCol w="1671276">
                  <a:extLst>
                    <a:ext uri="{9D8B030D-6E8A-4147-A177-3AD203B41FA5}">
                      <a16:colId xmlns:a16="http://schemas.microsoft.com/office/drawing/2014/main" val="1812983841"/>
                    </a:ext>
                  </a:extLst>
                </a:gridCol>
                <a:gridCol w="1671276">
                  <a:extLst>
                    <a:ext uri="{9D8B030D-6E8A-4147-A177-3AD203B41FA5}">
                      <a16:colId xmlns:a16="http://schemas.microsoft.com/office/drawing/2014/main" val="3895022397"/>
                    </a:ext>
                  </a:extLst>
                </a:gridCol>
              </a:tblGrid>
              <a:tr h="268961">
                <a:tc>
                  <a:txBody>
                    <a:bodyPr/>
                    <a:lstStyle/>
                    <a:p>
                      <a:pPr algn="just">
                        <a:lnSpc>
                          <a:spcPct val="107000"/>
                        </a:lnSpc>
                        <a:spcAft>
                          <a:spcPts val="0"/>
                        </a:spcAft>
                      </a:pP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2019</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2020</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2021</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815310918"/>
                  </a:ext>
                </a:extLst>
              </a:tr>
              <a:tr h="268961">
                <a:tc>
                  <a:txBody>
                    <a:bodyPr/>
                    <a:lstStyle/>
                    <a:p>
                      <a:pPr algn="just">
                        <a:lnSpc>
                          <a:spcPct val="107000"/>
                        </a:lnSpc>
                        <a:spcAft>
                          <a:spcPts val="0"/>
                        </a:spcAft>
                      </a:pPr>
                      <a:r>
                        <a:rPr lang="ru-RU" sz="1100" dirty="0">
                          <a:solidFill>
                            <a:schemeClr val="tx1"/>
                          </a:solidFill>
                          <a:effectLst/>
                        </a:rPr>
                        <a:t>Сняты с учета по исправлению</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a:solidFill>
                            <a:schemeClr val="tx1"/>
                          </a:solidFill>
                          <a:effectLst/>
                        </a:rPr>
                        <a:t>30</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22</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35</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1633986035"/>
                  </a:ext>
                </a:extLst>
              </a:tr>
              <a:tr h="268961">
                <a:tc>
                  <a:txBody>
                    <a:bodyPr/>
                    <a:lstStyle/>
                    <a:p>
                      <a:pPr algn="just">
                        <a:lnSpc>
                          <a:spcPct val="107000"/>
                        </a:lnSpc>
                        <a:spcAft>
                          <a:spcPts val="0"/>
                        </a:spcAft>
                      </a:pPr>
                      <a:r>
                        <a:rPr lang="ru-RU" sz="1100">
                          <a:solidFill>
                            <a:schemeClr val="tx1"/>
                          </a:solidFill>
                          <a:effectLst/>
                        </a:rPr>
                        <a:t>В том числе из многодетных семей</a:t>
                      </a:r>
                      <a:endParaRPr lang="ru-RU" sz="11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5</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a:solidFill>
                            <a:schemeClr val="tx1"/>
                          </a:solidFill>
                          <a:effectLst/>
                        </a:rPr>
                        <a:t>3</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10</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264098228"/>
                  </a:ext>
                </a:extLst>
              </a:tr>
              <a:tr h="268961">
                <a:tc>
                  <a:txBody>
                    <a:bodyPr/>
                    <a:lstStyle/>
                    <a:p>
                      <a:pPr algn="just">
                        <a:lnSpc>
                          <a:spcPct val="107000"/>
                        </a:lnSpc>
                        <a:spcAft>
                          <a:spcPts val="0"/>
                        </a:spcAft>
                      </a:pPr>
                      <a:r>
                        <a:rPr lang="ru-RU" sz="1100" dirty="0">
                          <a:solidFill>
                            <a:schemeClr val="tx1"/>
                          </a:solidFill>
                          <a:effectLst/>
                        </a:rPr>
                        <a:t>Из них посещали кружки, секции</a:t>
                      </a:r>
                      <a:endParaRPr lang="ru-RU"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19</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a:solidFill>
                            <a:schemeClr val="tx1"/>
                          </a:solidFill>
                          <a:effectLst/>
                        </a:rPr>
                        <a:t>16</a:t>
                      </a:r>
                      <a:endParaRPr lang="ru-RU" sz="11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tc>
                  <a:txBody>
                    <a:bodyPr/>
                    <a:lstStyle/>
                    <a:p>
                      <a:pPr algn="ctr">
                        <a:lnSpc>
                          <a:spcPct val="107000"/>
                        </a:lnSpc>
                        <a:spcAft>
                          <a:spcPts val="0"/>
                        </a:spcAft>
                      </a:pPr>
                      <a:r>
                        <a:rPr lang="ru-RU" sz="1100" b="1" dirty="0">
                          <a:solidFill>
                            <a:schemeClr val="tx1"/>
                          </a:solidFill>
                          <a:effectLst/>
                        </a:rPr>
                        <a:t>22</a:t>
                      </a:r>
                      <a:endParaRPr lang="ru-RU"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40000"/>
                        <a:lumOff val="60000"/>
                      </a:schemeClr>
                    </a:solidFill>
                  </a:tcPr>
                </a:tc>
                <a:extLst>
                  <a:ext uri="{0D108BD9-81ED-4DB2-BD59-A6C34878D82A}">
                    <a16:rowId xmlns:a16="http://schemas.microsoft.com/office/drawing/2014/main" val="2421113475"/>
                  </a:ext>
                </a:extLst>
              </a:tr>
            </a:tbl>
          </a:graphicData>
        </a:graphic>
      </p:graphicFrame>
    </p:spTree>
    <p:extLst>
      <p:ext uri="{BB962C8B-B14F-4D97-AF65-F5344CB8AC3E}">
        <p14:creationId xmlns:p14="http://schemas.microsoft.com/office/powerpoint/2010/main" val="242128255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1102</TotalTime>
  <Words>2452</Words>
  <Application>Microsoft Office PowerPoint</Application>
  <PresentationFormat>Широкоэкранный</PresentationFormat>
  <Paragraphs>170</Paragraphs>
  <Slides>23</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23</vt:i4>
      </vt:variant>
    </vt:vector>
  </HeadingPairs>
  <TitlesOfParts>
    <vt:vector size="28" baseType="lpstr">
      <vt:lpstr>Arial</vt:lpstr>
      <vt:lpstr>Calibri</vt:lpstr>
      <vt:lpstr>Calibri Light</vt:lpstr>
      <vt:lpstr>Times New Roman</vt:lpstr>
      <vt:lpstr>Тема Office</vt:lpstr>
      <vt:lpstr>«Дорогу осилит идущий»</vt:lpstr>
      <vt:lpstr>Проблема:  Деформации в ценностно-мотивационной сфере подростков приводят к утрате просветительских и этических идеалов, к ориентации лишь на потребительские ценности, к снижению ответственности, к отрицанию необходимости умственного, нравственного и духовного развития. Отсюда несформированность убеждений в отношении того, что есть хорошо, а что плохо, расширенность границ «нормального» и рамок дозволенного, противоречивое содержание ценностей, отсутствие стремления задумываться о  предстоящих жизненных событиях.    Формирование личностной ценностной структуры подростков является важным фактором процесса социализации, посредством которого человек становится полноправным членом гражданского общества со всей полнотой социальных взаимоотношений.  Описание практики: Проект направлен на разработку в системе дополнительного образования (в том числе физической культуры и спорта) модели социализации несовершеннолетних, находящихся в социально-опасном положении, в том числе склонных к совершению правонарушений и состоящих на различных видах профилактического учета.  </vt:lpstr>
      <vt:lpstr> Цель: Мотивация несовершеннолетних, находящихся в социально опасном положении и состоящих на различных видах учета, к получению образования путём вовлечения в разноплановую внеучебную деятельность, а также оказание помощи в формировании ценностных ориентаций и становлении гражданской позиции.  Задачи: 1 Создание условий для успешной социализации (ресоциализации) несовершеннолетних, формирования у них готовности к саморазвитию, самоопределению и ответственному отношению к своей жизни. 2.Пропаганда здорового образа жизни. 3.Снижение количества правонарушений, совершенных несовершеннолетними. 4.Совершенствование механизмов управления органами и учреждениями системы профилактики безнадзорности и правонарушений несовершеннолетних, включая повышение эффективности межведомственного взаимодействия. 5. Совершенствование имеющихся и внедрение новых технологий и методов профилактической работы с несовершеннолетними.  Посредством реализации межведомственной модели взаимодействия на уровне муниципального образования Юрьев-Польский район создавались условия для формирования у подростков патриотических ценностей и гражданского самосознания, а  также воспитания личности на основе социокультурных, духовно-нравственных ценностей, принятых в российском обществе правил и норм поведения в интересах человека, семьи, общества и государства, формирование уважения к закону и правопорядку.</vt:lpstr>
      <vt:lpstr>Целевая группа: Подростки в возрасте 10-17 лет, в том числе несовершеннолетние, склонные к совершению правонарушений и состоящие на различных видах профилактического учета.  Практику реализуют две организации дополнительного образования муниципального образования Юрьев-Польского района:  1. Муниципальное бюджетное учреждение дополнительного образования «Юрьев-Польский районный Центр внешкольной работы»  2.Муниципальное бюджетное учреждение дополнительного образования «Детский   оздоровительно-образовательный спортивный центр».  </vt:lpstr>
      <vt:lpstr>МБУДО «Юрьев-Польский районный Центр внешкольной  работы»</vt:lpstr>
      <vt:lpstr>Презентация PowerPoint</vt:lpstr>
      <vt:lpstr>Несовершеннолетние,  состоящие  на различных видах учета, вовлечены во Всероссийский проект РДШ «Классные встречи». Проект создан для формирования у детей и подростков ценностных ориентиров через формат доверительного общения с людьми, профессионалами своего дела, получившими общественное признание.             Проект дает возможность детям задать «непубличные вопросы», получить на них, по возможности, «искренние» ответы, узнать секреты мастерства, понятия «любимое дело», «успех», «труд», «достижение». Такие встречи организуются на рабочем месте гостя КВ, преследуя дополнительную цель – вовлечение ребенка в полезную для него деятельность и знакомство детей с социальными объектами района.  в 2020 – 6 встреч, 2021 – 7 встреч, в 2022 – 3 встречи. </vt:lpstr>
      <vt:lpstr>В рамках Всероссийской акции,  посвящённой Дню защитника Отечества, в Центре внешкольной работы прошла встреча с полковником в отставке, Крыловым В.В. рассказал о своей службе в милиции, об участии в Карабахском конфликте. – 9 участников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 В. Пузырёва</dc:creator>
  <cp:lastModifiedBy>Елена В. Пузырёва</cp:lastModifiedBy>
  <cp:revision>56</cp:revision>
  <dcterms:created xsi:type="dcterms:W3CDTF">2022-04-27T11:05:30Z</dcterms:created>
  <dcterms:modified xsi:type="dcterms:W3CDTF">2022-05-05T07:50:42Z</dcterms:modified>
</cp:coreProperties>
</file>